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0"/>
  </p:notesMasterIdLst>
  <p:sldIdLst>
    <p:sldId id="256" r:id="rId2"/>
    <p:sldId id="257" r:id="rId3"/>
    <p:sldId id="302" r:id="rId4"/>
    <p:sldId id="303" r:id="rId5"/>
    <p:sldId id="301"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x="18288000" cy="10287000"/>
  <p:notesSz cx="6858000" cy="9144000"/>
  <p:embeddedFontLst>
    <p:embeddedFont>
      <p:font typeface="AC Fifindrel" panose="020B0604020202020204" charset="0"/>
      <p:regular r:id="rId51"/>
    </p:embeddedFont>
    <p:embeddedFont>
      <p:font typeface="Arimo" panose="020B0604020202020204" charset="0"/>
      <p:regular r:id="rId52"/>
    </p:embeddedFont>
    <p:embeddedFont>
      <p:font typeface="Calibri" panose="020F0502020204030204" pitchFamily="34" charset="0"/>
      <p:regular r:id="rId53"/>
      <p:bold r:id="rId54"/>
      <p:italic r:id="rId55"/>
      <p:boldItalic r:id="rId56"/>
    </p:embeddedFont>
    <p:embeddedFont>
      <p:font typeface="Lora" panose="020B0604020202020204" charset="0"/>
      <p:regular r:id="rId57"/>
    </p:embeddedFont>
    <p:embeddedFont>
      <p:font typeface="Lora Bold" panose="020B0604020202020204"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23.06.2020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23.06.2020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36</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hyperlink" Target="https://drive.google.com/file/d/1ukhZ7N7pRI9nd2UnEM70-n7cBQZTnGTy/view?usp=shari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hyperlink" Target="https://drive.google.com/file/d/18Bl_M33tQyQumV5Dh36DdAkFZ1A0Fn1r/view?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drive.google.com/file/d/1-QzQdDk4zafo1gWR_cy6Zqv1cNRRt8yA/view?usp=sharing" TargetMode="External"/><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drive.google.com/drive/folders/1R07nMsxVREYMtOx_uNchH0rZb1oaAuAn?usp=sharing" TargetMode="Externa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drive.google.com/file/d/1uhAyFg9FFGhBDvRDVq0-Z7B_CWr8hT_R/view?usp=sharing"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drive.google.com/file/d/1zITRG32qGSDaQyYg0Dxuc4KbZYzr1tyQ/view?usp=sharing" TargetMode="External"/><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docs.google.com/spreadsheets/d/1T-h3McqaK83yHLqSVeRZXnctWCyjVMTzRmWbdoGKJ8A/edit?usp=sharing"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EEE8"/>
        </a:solidFill>
        <a:effectLst/>
      </p:bgPr>
    </p:bg>
    <p:spTree>
      <p:nvGrpSpPr>
        <p:cNvPr id="1" name=""/>
        <p:cNvGrpSpPr/>
        <p:nvPr/>
      </p:nvGrpSpPr>
      <p:grpSpPr>
        <a:xfrm>
          <a:off x="0" y="0"/>
          <a:ext cx="0" cy="0"/>
          <a:chOff x="0" y="0"/>
          <a:chExt cx="0" cy="0"/>
        </a:xfrm>
      </p:grpSpPr>
      <p:sp>
        <p:nvSpPr>
          <p:cNvPr id="2" name="AutoShape 2"/>
          <p:cNvSpPr/>
          <p:nvPr/>
        </p:nvSpPr>
        <p:spPr>
          <a:xfrm>
            <a:off x="-771919" y="10099904"/>
            <a:ext cx="19831838" cy="586595"/>
          </a:xfrm>
          <a:prstGeom prst="rect">
            <a:avLst/>
          </a:prstGeom>
          <a:solidFill>
            <a:srgbClr val="975030"/>
          </a:solidFill>
        </p:spPr>
      </p:sp>
      <p:sp>
        <p:nvSpPr>
          <p:cNvPr id="3" name="AutoShape 3"/>
          <p:cNvSpPr/>
          <p:nvPr/>
        </p:nvSpPr>
        <p:spPr>
          <a:xfrm>
            <a:off x="9124950" y="9258300"/>
            <a:ext cx="38100" cy="2171700"/>
          </a:xfrm>
          <a:prstGeom prst="rect">
            <a:avLst/>
          </a:prstGeom>
          <a:solidFill>
            <a:srgbClr val="323232"/>
          </a:solidFill>
        </p:spPr>
      </p:sp>
      <p:pic>
        <p:nvPicPr>
          <p:cNvPr id="4" name="Picture 4"/>
          <p:cNvPicPr>
            <a:picLocks noChangeAspect="1"/>
          </p:cNvPicPr>
          <p:nvPr/>
        </p:nvPicPr>
        <p:blipFill>
          <a:blip r:embed="rId2"/>
          <a:srcRect t="25241" b="25241"/>
          <a:stretch>
            <a:fillRect/>
          </a:stretch>
        </p:blipFill>
        <p:spPr>
          <a:xfrm>
            <a:off x="0" y="-321816"/>
            <a:ext cx="18288000" cy="2419350"/>
          </a:xfrm>
          <a:prstGeom prst="rect">
            <a:avLst/>
          </a:prstGeom>
        </p:spPr>
      </p:pic>
      <p:grpSp>
        <p:nvGrpSpPr>
          <p:cNvPr id="5" name="Group 5"/>
          <p:cNvGrpSpPr/>
          <p:nvPr/>
        </p:nvGrpSpPr>
        <p:grpSpPr>
          <a:xfrm>
            <a:off x="5010150" y="1401923"/>
            <a:ext cx="8229600" cy="1391224"/>
            <a:chOff x="0" y="0"/>
            <a:chExt cx="10972800" cy="1854965"/>
          </a:xfrm>
        </p:grpSpPr>
        <p:grpSp>
          <p:nvGrpSpPr>
            <p:cNvPr id="6" name="Group 6"/>
            <p:cNvGrpSpPr/>
            <p:nvPr/>
          </p:nvGrpSpPr>
          <p:grpSpPr>
            <a:xfrm>
              <a:off x="0" y="0"/>
              <a:ext cx="10972800" cy="1854965"/>
              <a:chOff x="0" y="0"/>
              <a:chExt cx="1913890" cy="323545"/>
            </a:xfrm>
          </p:grpSpPr>
          <p:sp>
            <p:nvSpPr>
              <p:cNvPr id="7" name="Freeform 7"/>
              <p:cNvSpPr/>
              <p:nvPr/>
            </p:nvSpPr>
            <p:spPr>
              <a:xfrm>
                <a:off x="0" y="0"/>
                <a:ext cx="1913890" cy="323545"/>
              </a:xfrm>
              <a:custGeom>
                <a:avLst/>
                <a:gdLst/>
                <a:ahLst/>
                <a:cxnLst/>
                <a:rect l="l" t="t" r="r" b="b"/>
                <a:pathLst>
                  <a:path w="1913890" h="323545">
                    <a:moveTo>
                      <a:pt x="0" y="0"/>
                    </a:moveTo>
                    <a:lnTo>
                      <a:pt x="1913890" y="0"/>
                    </a:lnTo>
                    <a:lnTo>
                      <a:pt x="1913890" y="323545"/>
                    </a:lnTo>
                    <a:lnTo>
                      <a:pt x="0" y="323545"/>
                    </a:lnTo>
                    <a:close/>
                  </a:path>
                </a:pathLst>
              </a:custGeom>
              <a:solidFill>
                <a:srgbClr val="975030"/>
              </a:solidFill>
            </p:spPr>
          </p:sp>
        </p:grpSp>
        <p:sp>
          <p:nvSpPr>
            <p:cNvPr id="8" name="TextBox 8"/>
            <p:cNvSpPr txBox="1"/>
            <p:nvPr/>
          </p:nvSpPr>
          <p:spPr>
            <a:xfrm>
              <a:off x="1358812" y="686182"/>
              <a:ext cx="8356777" cy="482600"/>
            </a:xfrm>
            <a:prstGeom prst="rect">
              <a:avLst/>
            </a:prstGeom>
          </p:spPr>
          <p:txBody>
            <a:bodyPr lIns="0" tIns="0" rIns="0" bIns="0" rtlCol="0" anchor="t">
              <a:spAutoFit/>
            </a:bodyPr>
            <a:lstStyle/>
            <a:p>
              <a:pPr algn="ctr">
                <a:lnSpc>
                  <a:spcPts val="2879"/>
                </a:lnSpc>
              </a:pPr>
              <a:r>
                <a:rPr lang="en-US" sz="2400" spc="192">
                  <a:solidFill>
                    <a:srgbClr val="F5EEE8"/>
                  </a:solidFill>
                  <a:latin typeface="Lora"/>
                </a:rPr>
                <a:t>FINAL YEAR PROJECT I</a:t>
              </a:r>
            </a:p>
          </p:txBody>
        </p:sp>
      </p:grpSp>
      <p:sp>
        <p:nvSpPr>
          <p:cNvPr id="9" name="TextBox 9"/>
          <p:cNvSpPr txBox="1"/>
          <p:nvPr/>
        </p:nvSpPr>
        <p:spPr>
          <a:xfrm>
            <a:off x="2119119" y="3846258"/>
            <a:ext cx="14087863" cy="2670683"/>
          </a:xfrm>
          <a:prstGeom prst="rect">
            <a:avLst/>
          </a:prstGeom>
        </p:spPr>
        <p:txBody>
          <a:bodyPr lIns="0" tIns="0" rIns="0" bIns="0" rtlCol="0" anchor="t">
            <a:spAutoFit/>
          </a:bodyPr>
          <a:lstStyle/>
          <a:p>
            <a:pPr algn="ctr">
              <a:lnSpc>
                <a:spcPts val="6976"/>
              </a:lnSpc>
            </a:pPr>
            <a:r>
              <a:rPr lang="en-US" sz="6400">
                <a:solidFill>
                  <a:srgbClr val="323232"/>
                </a:solidFill>
                <a:latin typeface="Lora"/>
              </a:rPr>
              <a:t>Activity Management System for Teachers and Administrators in Public Primary School</a:t>
            </a:r>
          </a:p>
        </p:txBody>
      </p:sp>
      <p:grpSp>
        <p:nvGrpSpPr>
          <p:cNvPr id="10" name="Group 10"/>
          <p:cNvGrpSpPr/>
          <p:nvPr/>
        </p:nvGrpSpPr>
        <p:grpSpPr>
          <a:xfrm>
            <a:off x="5010150" y="7867076"/>
            <a:ext cx="8229600" cy="1391224"/>
            <a:chOff x="0" y="0"/>
            <a:chExt cx="10972800" cy="1854965"/>
          </a:xfrm>
        </p:grpSpPr>
        <p:grpSp>
          <p:nvGrpSpPr>
            <p:cNvPr id="11" name="Group 11"/>
            <p:cNvGrpSpPr/>
            <p:nvPr/>
          </p:nvGrpSpPr>
          <p:grpSpPr>
            <a:xfrm>
              <a:off x="0" y="0"/>
              <a:ext cx="10972800" cy="1854965"/>
              <a:chOff x="0" y="0"/>
              <a:chExt cx="1913890" cy="323545"/>
            </a:xfrm>
          </p:grpSpPr>
          <p:sp>
            <p:nvSpPr>
              <p:cNvPr id="12" name="Freeform 12"/>
              <p:cNvSpPr/>
              <p:nvPr/>
            </p:nvSpPr>
            <p:spPr>
              <a:xfrm>
                <a:off x="0" y="0"/>
                <a:ext cx="1913890" cy="323545"/>
              </a:xfrm>
              <a:custGeom>
                <a:avLst/>
                <a:gdLst/>
                <a:ahLst/>
                <a:cxnLst/>
                <a:rect l="l" t="t" r="r" b="b"/>
                <a:pathLst>
                  <a:path w="1913890" h="323545">
                    <a:moveTo>
                      <a:pt x="0" y="0"/>
                    </a:moveTo>
                    <a:lnTo>
                      <a:pt x="1913890" y="0"/>
                    </a:lnTo>
                    <a:lnTo>
                      <a:pt x="1913890" y="323545"/>
                    </a:lnTo>
                    <a:lnTo>
                      <a:pt x="0" y="323545"/>
                    </a:lnTo>
                    <a:close/>
                  </a:path>
                </a:pathLst>
              </a:custGeom>
              <a:solidFill>
                <a:srgbClr val="975030"/>
              </a:solidFill>
            </p:spPr>
          </p:sp>
        </p:grpSp>
        <p:sp>
          <p:nvSpPr>
            <p:cNvPr id="13" name="TextBox 13"/>
            <p:cNvSpPr txBox="1"/>
            <p:nvPr/>
          </p:nvSpPr>
          <p:spPr>
            <a:xfrm>
              <a:off x="1358812" y="444882"/>
              <a:ext cx="8356777" cy="965200"/>
            </a:xfrm>
            <a:prstGeom prst="rect">
              <a:avLst/>
            </a:prstGeom>
          </p:spPr>
          <p:txBody>
            <a:bodyPr lIns="0" tIns="0" rIns="0" bIns="0" rtlCol="0" anchor="t">
              <a:spAutoFit/>
            </a:bodyPr>
            <a:lstStyle/>
            <a:p>
              <a:pPr algn="ctr">
                <a:lnSpc>
                  <a:spcPts val="2879"/>
                </a:lnSpc>
              </a:pPr>
              <a:r>
                <a:rPr lang="en-US" sz="2400" spc="192">
                  <a:solidFill>
                    <a:srgbClr val="F5EEE8"/>
                  </a:solidFill>
                  <a:latin typeface="Lora"/>
                </a:rPr>
                <a:t>FATIN QISTINA BINTI NAHAR</a:t>
              </a:r>
            </a:p>
            <a:p>
              <a:pPr algn="ctr">
                <a:lnSpc>
                  <a:spcPts val="2879"/>
                </a:lnSpc>
              </a:pPr>
              <a:r>
                <a:rPr lang="en-US" sz="2400" spc="192">
                  <a:solidFill>
                    <a:srgbClr val="F5EEE8"/>
                  </a:solidFill>
                  <a:latin typeface="Lora"/>
                </a:rPr>
                <a:t>17126915/1</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EEE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030591"/>
            <a:chOff x="0" y="0"/>
            <a:chExt cx="24384000" cy="13374121"/>
          </a:xfrm>
        </p:grpSpPr>
        <p:pic>
          <p:nvPicPr>
            <p:cNvPr id="3" name="Picture 3"/>
            <p:cNvPicPr>
              <a:picLocks noChangeAspect="1"/>
            </p:cNvPicPr>
            <p:nvPr/>
          </p:nvPicPr>
          <p:blipFill>
            <a:blip r:embed="rId2"/>
            <a:srcRect l="1542" r="1542"/>
            <a:stretch>
              <a:fillRect/>
            </a:stretch>
          </p:blipFill>
          <p:spPr>
            <a:xfrm>
              <a:off x="17692471" y="3789454"/>
              <a:ext cx="3531059" cy="1966653"/>
            </a:xfrm>
            <a:prstGeom prst="rect">
              <a:avLst/>
            </a:prstGeom>
          </p:spPr>
        </p:pic>
        <p:grpSp>
          <p:nvGrpSpPr>
            <p:cNvPr id="4" name="Group 4"/>
            <p:cNvGrpSpPr/>
            <p:nvPr/>
          </p:nvGrpSpPr>
          <p:grpSpPr>
            <a:xfrm>
              <a:off x="0" y="0"/>
              <a:ext cx="24384000" cy="3055724"/>
              <a:chOff x="0" y="0"/>
              <a:chExt cx="3077287" cy="385636"/>
            </a:xfrm>
          </p:grpSpPr>
          <p:sp>
            <p:nvSpPr>
              <p:cNvPr id="5" name="Freeform 5"/>
              <p:cNvSpPr/>
              <p:nvPr/>
            </p:nvSpPr>
            <p:spPr>
              <a:xfrm>
                <a:off x="0" y="0"/>
                <a:ext cx="3077287" cy="385636"/>
              </a:xfrm>
              <a:custGeom>
                <a:avLst/>
                <a:gdLst/>
                <a:ahLst/>
                <a:cxnLst/>
                <a:rect l="l" t="t" r="r" b="b"/>
                <a:pathLst>
                  <a:path w="3077287" h="385636">
                    <a:moveTo>
                      <a:pt x="0" y="0"/>
                    </a:moveTo>
                    <a:lnTo>
                      <a:pt x="3077287" y="0"/>
                    </a:lnTo>
                    <a:lnTo>
                      <a:pt x="3077287" y="385636"/>
                    </a:lnTo>
                    <a:lnTo>
                      <a:pt x="0" y="385636"/>
                    </a:lnTo>
                    <a:close/>
                  </a:path>
                </a:pathLst>
              </a:custGeom>
              <a:solidFill>
                <a:srgbClr val="975030"/>
              </a:solidFill>
            </p:spPr>
          </p:sp>
        </p:grpSp>
        <p:pic>
          <p:nvPicPr>
            <p:cNvPr id="6" name="Picture 6"/>
            <p:cNvPicPr>
              <a:picLocks noChangeAspect="1"/>
            </p:cNvPicPr>
            <p:nvPr/>
          </p:nvPicPr>
          <p:blipFill>
            <a:blip r:embed="rId3"/>
            <a:srcRect/>
            <a:stretch>
              <a:fillRect/>
            </a:stretch>
          </p:blipFill>
          <p:spPr>
            <a:xfrm>
              <a:off x="2680970" y="4176479"/>
              <a:ext cx="3637436" cy="1192602"/>
            </a:xfrm>
            <a:prstGeom prst="rect">
              <a:avLst/>
            </a:prstGeom>
          </p:spPr>
        </p:pic>
        <p:sp>
          <p:nvSpPr>
            <p:cNvPr id="7" name="TextBox 7"/>
            <p:cNvSpPr txBox="1"/>
            <p:nvPr/>
          </p:nvSpPr>
          <p:spPr>
            <a:xfrm>
              <a:off x="16048207" y="6145881"/>
              <a:ext cx="7479988" cy="7228239"/>
            </a:xfrm>
            <a:prstGeom prst="rect">
              <a:avLst/>
            </a:prstGeom>
          </p:spPr>
          <p:txBody>
            <a:bodyPr lIns="0" tIns="0" rIns="0" bIns="0" rtlCol="0" anchor="t">
              <a:spAutoFit/>
            </a:bodyPr>
            <a:lstStyle/>
            <a:p>
              <a:pPr marL="396240" lvl="1" indent="-198120" algn="just">
                <a:lnSpc>
                  <a:spcPts val="3599"/>
                </a:lnSpc>
                <a:buFont typeface="Arial"/>
                <a:buChar char="•"/>
              </a:pPr>
              <a:r>
                <a:rPr lang="en-US" sz="2400" spc="24">
                  <a:solidFill>
                    <a:srgbClr val="323232"/>
                  </a:solidFill>
                  <a:latin typeface="Arimo"/>
                </a:rPr>
                <a:t>Task management s</a:t>
              </a:r>
              <a:r>
                <a:rPr lang="en-US" sz="2400" spc="24">
                  <a:solidFill>
                    <a:srgbClr val="323232"/>
                  </a:solidFill>
                  <a:latin typeface="Lora"/>
                </a:rPr>
                <a:t>oftware </a:t>
              </a:r>
            </a:p>
            <a:p>
              <a:pPr marL="396240" lvl="1" indent="-198120" algn="just">
                <a:lnSpc>
                  <a:spcPts val="3599"/>
                </a:lnSpc>
                <a:buFont typeface="Arial"/>
                <a:buChar char="•"/>
              </a:pPr>
              <a:r>
                <a:rPr lang="en-US" sz="2399" spc="23">
                  <a:solidFill>
                    <a:srgbClr val="323232"/>
                  </a:solidFill>
                  <a:latin typeface="Lora"/>
                </a:rPr>
                <a:t>A</a:t>
              </a:r>
              <a:r>
                <a:rPr lang="en-US" sz="2400" spc="24">
                  <a:solidFill>
                    <a:srgbClr val="323232"/>
                  </a:solidFill>
                  <a:latin typeface="Lora"/>
                </a:rPr>
                <a:t>llow users to organize their meeting like end-to-end project management. </a:t>
              </a:r>
            </a:p>
            <a:p>
              <a:pPr marL="396240" lvl="1" indent="-198120" algn="just">
                <a:lnSpc>
                  <a:spcPts val="3599"/>
                </a:lnSpc>
                <a:buFont typeface="Arial"/>
                <a:buChar char="•"/>
              </a:pPr>
              <a:r>
                <a:rPr lang="en-US" sz="2399" spc="23">
                  <a:solidFill>
                    <a:srgbClr val="323232"/>
                  </a:solidFill>
                  <a:latin typeface="Lora"/>
                </a:rPr>
                <a:t>A</a:t>
              </a:r>
              <a:r>
                <a:rPr lang="en-US" sz="2400" spc="24">
                  <a:solidFill>
                    <a:srgbClr val="323232"/>
                  </a:solidFill>
                  <a:latin typeface="Lora"/>
                </a:rPr>
                <a:t>llow user to send email reminders of meetings to all team member</a:t>
              </a:r>
            </a:p>
            <a:p>
              <a:pPr marL="396240" lvl="1" indent="-198120" algn="just">
                <a:lnSpc>
                  <a:spcPts val="3599"/>
                </a:lnSpc>
                <a:buFont typeface="Arial"/>
                <a:buChar char="•"/>
              </a:pPr>
              <a:r>
                <a:rPr lang="en-US" sz="2399" spc="23">
                  <a:solidFill>
                    <a:srgbClr val="323232"/>
                  </a:solidFill>
                  <a:latin typeface="Lora"/>
                </a:rPr>
                <a:t>A</a:t>
              </a:r>
              <a:r>
                <a:rPr lang="en-US" sz="2400" spc="24">
                  <a:solidFill>
                    <a:srgbClr val="323232"/>
                  </a:solidFill>
                  <a:latin typeface="Lora"/>
                </a:rPr>
                <a:t>llows the organizer to share meeting info with meeting attendee</a:t>
              </a:r>
            </a:p>
            <a:p>
              <a:pPr marL="396240" lvl="1" indent="-198120" algn="just">
                <a:lnSpc>
                  <a:spcPts val="3599"/>
                </a:lnSpc>
                <a:buFont typeface="Arial"/>
                <a:buChar char="•"/>
              </a:pPr>
              <a:r>
                <a:rPr lang="en-US" sz="2399" spc="23">
                  <a:solidFill>
                    <a:srgbClr val="323232"/>
                  </a:solidFill>
                  <a:latin typeface="Lora"/>
                </a:rPr>
                <a:t>S</a:t>
              </a:r>
              <a:r>
                <a:rPr lang="en-US" sz="2400" spc="24">
                  <a:solidFill>
                    <a:srgbClr val="323232"/>
                  </a:solidFill>
                  <a:latin typeface="Lora"/>
                </a:rPr>
                <a:t>end meeting invitation to limitless team members </a:t>
              </a:r>
            </a:p>
            <a:p>
              <a:pPr marL="396240" lvl="1" indent="-198120" algn="just">
                <a:lnSpc>
                  <a:spcPts val="3600"/>
                </a:lnSpc>
                <a:buFont typeface="Arial"/>
                <a:buChar char="•"/>
              </a:pPr>
              <a:r>
                <a:rPr lang="en-US" sz="2400" spc="24">
                  <a:solidFill>
                    <a:srgbClr val="323232"/>
                  </a:solidFill>
                  <a:latin typeface="Lora"/>
                </a:rPr>
                <a:t>Allow user to share their meeting materials for review by other team.</a:t>
              </a:r>
            </a:p>
          </p:txBody>
        </p:sp>
        <p:sp>
          <p:nvSpPr>
            <p:cNvPr id="8" name="TextBox 8"/>
            <p:cNvSpPr txBox="1"/>
            <p:nvPr/>
          </p:nvSpPr>
          <p:spPr>
            <a:xfrm>
              <a:off x="3279795" y="266752"/>
              <a:ext cx="17824409" cy="2236470"/>
            </a:xfrm>
            <a:prstGeom prst="rect">
              <a:avLst/>
            </a:prstGeom>
          </p:spPr>
          <p:txBody>
            <a:bodyPr lIns="0" tIns="0" rIns="0" bIns="0" rtlCol="0" anchor="t">
              <a:spAutoFit/>
            </a:bodyPr>
            <a:lstStyle/>
            <a:p>
              <a:pPr algn="ctr">
                <a:lnSpc>
                  <a:spcPts val="14400"/>
                </a:lnSpc>
              </a:pPr>
              <a:r>
                <a:rPr lang="en-US" sz="9600" spc="96">
                  <a:solidFill>
                    <a:srgbClr val="D6BAAE"/>
                  </a:solidFill>
                  <a:latin typeface="AC Fifindrel"/>
                </a:rPr>
                <a:t>Existing  System - Task Management</a:t>
              </a:r>
            </a:p>
          </p:txBody>
        </p:sp>
        <p:pic>
          <p:nvPicPr>
            <p:cNvPr id="9" name="Picture 9"/>
            <p:cNvPicPr>
              <a:picLocks noChangeAspect="1"/>
            </p:cNvPicPr>
            <p:nvPr/>
          </p:nvPicPr>
          <p:blipFill>
            <a:blip r:embed="rId4"/>
            <a:srcRect/>
            <a:stretch>
              <a:fillRect/>
            </a:stretch>
          </p:blipFill>
          <p:spPr>
            <a:xfrm>
              <a:off x="10160082" y="4176479"/>
              <a:ext cx="3923683" cy="1338310"/>
            </a:xfrm>
            <a:prstGeom prst="rect">
              <a:avLst/>
            </a:prstGeom>
          </p:spPr>
        </p:pic>
        <p:sp>
          <p:nvSpPr>
            <p:cNvPr id="10" name="TextBox 10"/>
            <p:cNvSpPr txBox="1"/>
            <p:nvPr/>
          </p:nvSpPr>
          <p:spPr>
            <a:xfrm>
              <a:off x="1943412" y="6145881"/>
              <a:ext cx="6413188" cy="2979540"/>
            </a:xfrm>
            <a:prstGeom prst="rect">
              <a:avLst/>
            </a:prstGeom>
          </p:spPr>
          <p:txBody>
            <a:bodyPr lIns="0" tIns="0" rIns="0" bIns="0" rtlCol="0" anchor="t">
              <a:spAutoFit/>
            </a:bodyPr>
            <a:lstStyle/>
            <a:p>
              <a:pPr marL="396240" lvl="1" indent="-198120" algn="just">
                <a:lnSpc>
                  <a:spcPts val="3599"/>
                </a:lnSpc>
                <a:buFont typeface="Arial"/>
                <a:buChar char="•"/>
              </a:pPr>
              <a:r>
                <a:rPr lang="en-US" sz="2400" spc="24">
                  <a:solidFill>
                    <a:srgbClr val="323232"/>
                  </a:solidFill>
                  <a:latin typeface="Lora"/>
                </a:rPr>
                <a:t>An online task manager </a:t>
              </a:r>
            </a:p>
            <a:p>
              <a:pPr marL="396240" lvl="1" indent="-198120" algn="just">
                <a:lnSpc>
                  <a:spcPts val="3600"/>
                </a:lnSpc>
                <a:buFont typeface="Arial"/>
                <a:buChar char="•"/>
              </a:pPr>
              <a:r>
                <a:rPr lang="en-US" sz="2399" spc="23">
                  <a:solidFill>
                    <a:srgbClr val="323232"/>
                  </a:solidFill>
                  <a:latin typeface="Lora"/>
                </a:rPr>
                <a:t>P</a:t>
              </a:r>
              <a:r>
                <a:rPr lang="en-US" sz="2400" spc="24">
                  <a:solidFill>
                    <a:srgbClr val="323232"/>
                  </a:solidFill>
                  <a:latin typeface="Lora"/>
                </a:rPr>
                <a:t>rovide a to-do list for managing personal tasks, notifications for new tasks assigned and task comments.</a:t>
              </a:r>
            </a:p>
          </p:txBody>
        </p:sp>
        <p:sp>
          <p:nvSpPr>
            <p:cNvPr id="11" name="TextBox 11"/>
            <p:cNvSpPr txBox="1"/>
            <p:nvPr/>
          </p:nvSpPr>
          <p:spPr>
            <a:xfrm>
              <a:off x="8985406" y="6145881"/>
              <a:ext cx="6413188" cy="3586497"/>
            </a:xfrm>
            <a:prstGeom prst="rect">
              <a:avLst/>
            </a:prstGeom>
          </p:spPr>
          <p:txBody>
            <a:bodyPr lIns="0" tIns="0" rIns="0" bIns="0" rtlCol="0" anchor="t">
              <a:spAutoFit/>
            </a:bodyPr>
            <a:lstStyle/>
            <a:p>
              <a:pPr marL="396240" lvl="1" indent="-198120" algn="just">
                <a:lnSpc>
                  <a:spcPts val="3599"/>
                </a:lnSpc>
                <a:buFont typeface="Arial"/>
                <a:buChar char="•"/>
              </a:pPr>
              <a:r>
                <a:rPr lang="en-US" sz="831" spc="8">
                  <a:solidFill>
                    <a:srgbClr val="323232"/>
                  </a:solidFill>
                  <a:latin typeface="Arimo"/>
                </a:rPr>
                <a:t>A </a:t>
              </a:r>
              <a:r>
                <a:rPr lang="en-US" sz="2400" spc="24">
                  <a:solidFill>
                    <a:srgbClr val="323232"/>
                  </a:solidFill>
                  <a:latin typeface="Lora"/>
                </a:rPr>
                <a:t>task manager software </a:t>
              </a:r>
            </a:p>
            <a:p>
              <a:pPr marL="396240" lvl="1" indent="-198120" algn="just">
                <a:lnSpc>
                  <a:spcPts val="3599"/>
                </a:lnSpc>
                <a:buFont typeface="Arial"/>
                <a:buChar char="•"/>
              </a:pPr>
              <a:r>
                <a:rPr lang="en-US" sz="2399" spc="23">
                  <a:solidFill>
                    <a:srgbClr val="323232"/>
                  </a:solidFill>
                  <a:latin typeface="Lora"/>
                </a:rPr>
                <a:t>Able </a:t>
              </a:r>
              <a:r>
                <a:rPr lang="en-US" sz="2400" spc="24">
                  <a:solidFill>
                    <a:srgbClr val="323232"/>
                  </a:solidFill>
                  <a:latin typeface="Lora"/>
                </a:rPr>
                <a:t>to monitor individual and team tasks. </a:t>
              </a:r>
            </a:p>
            <a:p>
              <a:pPr marL="396240" lvl="1" indent="-198120" algn="just">
                <a:lnSpc>
                  <a:spcPts val="3600"/>
                </a:lnSpc>
                <a:buFont typeface="Arial"/>
                <a:buChar char="•"/>
              </a:pPr>
              <a:r>
                <a:rPr lang="en-US" sz="2400" spc="24">
                  <a:solidFill>
                    <a:srgbClr val="323232"/>
                  </a:solidFill>
                  <a:latin typeface="Lora"/>
                </a:rPr>
                <a:t>lets user to track task from beginning to end, assign task to team and set deadlines.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EEE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7171639" cy="8283830"/>
            <a:chOff x="0" y="0"/>
            <a:chExt cx="22895519" cy="11045107"/>
          </a:xfrm>
        </p:grpSpPr>
        <p:pic>
          <p:nvPicPr>
            <p:cNvPr id="3" name="Picture 3"/>
            <p:cNvPicPr>
              <a:picLocks noChangeAspect="1"/>
            </p:cNvPicPr>
            <p:nvPr/>
          </p:nvPicPr>
          <p:blipFill>
            <a:blip r:embed="rId2"/>
            <a:srcRect l="20761" r="20761"/>
            <a:stretch>
              <a:fillRect/>
            </a:stretch>
          </p:blipFill>
          <p:spPr>
            <a:xfrm>
              <a:off x="3810000" y="0"/>
              <a:ext cx="9621826" cy="10972800"/>
            </a:xfrm>
            <a:prstGeom prst="rect">
              <a:avLst/>
            </a:prstGeom>
          </p:spPr>
        </p:pic>
        <p:sp>
          <p:nvSpPr>
            <p:cNvPr id="4" name="TextBox 4"/>
            <p:cNvSpPr txBox="1"/>
            <p:nvPr/>
          </p:nvSpPr>
          <p:spPr>
            <a:xfrm>
              <a:off x="16075701" y="638788"/>
              <a:ext cx="5524418" cy="2236470"/>
            </a:xfrm>
            <a:prstGeom prst="rect">
              <a:avLst/>
            </a:prstGeom>
          </p:spPr>
          <p:txBody>
            <a:bodyPr lIns="0" tIns="0" rIns="0" bIns="0" rtlCol="0" anchor="t">
              <a:spAutoFit/>
            </a:bodyPr>
            <a:lstStyle/>
            <a:p>
              <a:pPr>
                <a:lnSpc>
                  <a:spcPts val="14400"/>
                </a:lnSpc>
              </a:pPr>
              <a:r>
                <a:rPr lang="en-US" sz="9600" spc="96">
                  <a:solidFill>
                    <a:srgbClr val="323232"/>
                  </a:solidFill>
                  <a:latin typeface="AC Fifindrel"/>
                </a:rPr>
                <a:t>Methodology</a:t>
              </a:r>
            </a:p>
          </p:txBody>
        </p:sp>
        <p:sp>
          <p:nvSpPr>
            <p:cNvPr id="5" name="AutoShape 5"/>
            <p:cNvSpPr/>
            <p:nvPr/>
          </p:nvSpPr>
          <p:spPr>
            <a:xfrm>
              <a:off x="0" y="0"/>
              <a:ext cx="3679108" cy="11045107"/>
            </a:xfrm>
            <a:prstGeom prst="rect">
              <a:avLst/>
            </a:prstGeom>
            <a:solidFill>
              <a:srgbClr val="D6BAAE"/>
            </a:solidFill>
          </p:spPr>
        </p:sp>
        <p:sp>
          <p:nvSpPr>
            <p:cNvPr id="6" name="AutoShape 6"/>
            <p:cNvSpPr/>
            <p:nvPr/>
          </p:nvSpPr>
          <p:spPr>
            <a:xfrm>
              <a:off x="12087901" y="7310098"/>
              <a:ext cx="2692400" cy="50800"/>
            </a:xfrm>
            <a:prstGeom prst="rect">
              <a:avLst/>
            </a:prstGeom>
            <a:solidFill>
              <a:srgbClr val="323232"/>
            </a:solidFill>
          </p:spPr>
        </p:sp>
        <p:sp>
          <p:nvSpPr>
            <p:cNvPr id="7" name="TextBox 7"/>
            <p:cNvSpPr txBox="1"/>
            <p:nvPr/>
          </p:nvSpPr>
          <p:spPr>
            <a:xfrm>
              <a:off x="14780301" y="3538121"/>
              <a:ext cx="8115218" cy="3892665"/>
            </a:xfrm>
            <a:prstGeom prst="rect">
              <a:avLst/>
            </a:prstGeom>
          </p:spPr>
          <p:txBody>
            <a:bodyPr lIns="0" tIns="0" rIns="0" bIns="0" rtlCol="0" anchor="t">
              <a:spAutoFit/>
            </a:bodyPr>
            <a:lstStyle/>
            <a:p>
              <a:pPr marL="429260" lvl="1" indent="-214630">
                <a:lnSpc>
                  <a:spcPts val="3900"/>
                </a:lnSpc>
                <a:buFont typeface="Arial"/>
                <a:buChar char="•"/>
              </a:pPr>
              <a:r>
                <a:rPr lang="en-US" sz="2600" spc="26">
                  <a:solidFill>
                    <a:srgbClr val="323232"/>
                  </a:solidFill>
                  <a:latin typeface="Lora"/>
                </a:rPr>
                <a:t>Software Development Life Cycle</a:t>
              </a:r>
            </a:p>
            <a:p>
              <a:pPr marL="858521" lvl="2" indent="-286174">
                <a:lnSpc>
                  <a:spcPts val="3900"/>
                </a:lnSpc>
                <a:buFont typeface="Arial"/>
                <a:buChar char="⚬"/>
              </a:pPr>
              <a:r>
                <a:rPr lang="en-US" sz="2600" spc="26">
                  <a:solidFill>
                    <a:srgbClr val="323232"/>
                  </a:solidFill>
                  <a:latin typeface="Lora"/>
                </a:rPr>
                <a:t>Iterative Model</a:t>
              </a:r>
            </a:p>
            <a:p>
              <a:pPr marL="429260" lvl="1" indent="-214630">
                <a:lnSpc>
                  <a:spcPts val="3900"/>
                </a:lnSpc>
                <a:buFont typeface="Arial"/>
                <a:buChar char="•"/>
              </a:pPr>
              <a:r>
                <a:rPr lang="en-US" sz="2600" spc="26">
                  <a:solidFill>
                    <a:srgbClr val="323232"/>
                  </a:solidFill>
                  <a:latin typeface="Lora"/>
                </a:rPr>
                <a:t>Requirements Elicitation</a:t>
              </a:r>
            </a:p>
            <a:p>
              <a:pPr marL="858521" lvl="2" indent="-286174">
                <a:lnSpc>
                  <a:spcPts val="3900"/>
                </a:lnSpc>
                <a:buFont typeface="Arial"/>
                <a:buChar char="⚬"/>
              </a:pPr>
              <a:r>
                <a:rPr lang="en-US" sz="2600" spc="26">
                  <a:solidFill>
                    <a:srgbClr val="323232"/>
                  </a:solidFill>
                  <a:latin typeface="Lora"/>
                </a:rPr>
                <a:t>Survey</a:t>
              </a:r>
            </a:p>
            <a:p>
              <a:pPr marL="858521" lvl="2" indent="-286174">
                <a:lnSpc>
                  <a:spcPts val="3900"/>
                </a:lnSpc>
                <a:buFont typeface="Arial"/>
                <a:buChar char="⚬"/>
              </a:pPr>
              <a:r>
                <a:rPr lang="en-US" sz="2600" spc="26">
                  <a:solidFill>
                    <a:srgbClr val="323232"/>
                  </a:solidFill>
                  <a:latin typeface="Lora"/>
                </a:rPr>
                <a:t>Interview</a:t>
              </a:r>
            </a:p>
            <a:p>
              <a:pPr marL="858520" lvl="2" indent="-286173">
                <a:lnSpc>
                  <a:spcPts val="3900"/>
                </a:lnSpc>
                <a:buFont typeface="Arial"/>
                <a:buChar char="⚬"/>
              </a:pPr>
              <a:r>
                <a:rPr lang="en-US" sz="2600" spc="26">
                  <a:solidFill>
                    <a:srgbClr val="323232"/>
                  </a:solidFill>
                  <a:latin typeface="Lora"/>
                </a:rPr>
                <a:t>Prototype</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6BAAE"/>
        </a:solidFill>
        <a:effectLst/>
      </p:bgPr>
    </p:bg>
    <p:spTree>
      <p:nvGrpSpPr>
        <p:cNvPr id="1" name=""/>
        <p:cNvGrpSpPr/>
        <p:nvPr/>
      </p:nvGrpSpPr>
      <p:grpSpPr>
        <a:xfrm>
          <a:off x="0" y="0"/>
          <a:ext cx="0" cy="0"/>
          <a:chOff x="0" y="0"/>
          <a:chExt cx="0" cy="0"/>
        </a:xfrm>
      </p:grpSpPr>
      <p:sp>
        <p:nvSpPr>
          <p:cNvPr id="2" name="TextBox 2"/>
          <p:cNvSpPr txBox="1"/>
          <p:nvPr/>
        </p:nvSpPr>
        <p:spPr>
          <a:xfrm>
            <a:off x="1936811" y="1341678"/>
            <a:ext cx="6915594" cy="910070"/>
          </a:xfrm>
          <a:prstGeom prst="rect">
            <a:avLst/>
          </a:prstGeom>
        </p:spPr>
        <p:txBody>
          <a:bodyPr lIns="0" tIns="0" rIns="0" bIns="0" rtlCol="0" anchor="t">
            <a:spAutoFit/>
          </a:bodyPr>
          <a:lstStyle/>
          <a:p>
            <a:pPr algn="r">
              <a:lnSpc>
                <a:spcPts val="3600"/>
              </a:lnSpc>
            </a:pPr>
            <a:r>
              <a:rPr lang="en-US" sz="3000" spc="179">
                <a:solidFill>
                  <a:srgbClr val="323232"/>
                </a:solidFill>
                <a:latin typeface="Lora Bold"/>
              </a:rPr>
              <a:t>SOFTWARE DEVELOPMENT LIFE CYCLE (SDLC)</a:t>
            </a:r>
          </a:p>
        </p:txBody>
      </p:sp>
      <p:sp>
        <p:nvSpPr>
          <p:cNvPr id="3" name="TextBox 3"/>
          <p:cNvSpPr txBox="1"/>
          <p:nvPr/>
        </p:nvSpPr>
        <p:spPr>
          <a:xfrm>
            <a:off x="9144000" y="1368876"/>
            <a:ext cx="6915594" cy="3432117"/>
          </a:xfrm>
          <a:prstGeom prst="rect">
            <a:avLst/>
          </a:prstGeom>
        </p:spPr>
        <p:txBody>
          <a:bodyPr lIns="0" tIns="0" rIns="0" bIns="0" rtlCol="0" anchor="t">
            <a:spAutoFit/>
          </a:bodyPr>
          <a:lstStyle/>
          <a:p>
            <a:pPr marL="429260" lvl="1" indent="-214630" algn="just">
              <a:lnSpc>
                <a:spcPts val="3900"/>
              </a:lnSpc>
              <a:buFont typeface="Arial"/>
              <a:buChar char="•"/>
            </a:pPr>
            <a:r>
              <a:rPr lang="en-US" sz="2600" spc="26">
                <a:solidFill>
                  <a:srgbClr val="323232"/>
                </a:solidFill>
                <a:latin typeface="Lora"/>
              </a:rPr>
              <a:t>Planning and requirement analysis</a:t>
            </a:r>
          </a:p>
          <a:p>
            <a:pPr marL="429260" lvl="1" indent="-214630" algn="just">
              <a:lnSpc>
                <a:spcPts val="3900"/>
              </a:lnSpc>
              <a:buFont typeface="Arial"/>
              <a:buChar char="•"/>
            </a:pPr>
            <a:r>
              <a:rPr lang="en-US" sz="2600" spc="26">
                <a:solidFill>
                  <a:srgbClr val="323232"/>
                </a:solidFill>
                <a:latin typeface="Lora"/>
              </a:rPr>
              <a:t>Defining requirements </a:t>
            </a:r>
          </a:p>
          <a:p>
            <a:pPr marL="429260" lvl="1" indent="-214630" algn="just">
              <a:lnSpc>
                <a:spcPts val="3900"/>
              </a:lnSpc>
              <a:buFont typeface="Arial"/>
              <a:buChar char="•"/>
            </a:pPr>
            <a:r>
              <a:rPr lang="en-US" sz="2600" spc="26">
                <a:solidFill>
                  <a:srgbClr val="323232"/>
                </a:solidFill>
                <a:latin typeface="Lora"/>
              </a:rPr>
              <a:t>Designing the product architecture</a:t>
            </a:r>
          </a:p>
          <a:p>
            <a:pPr marL="429260" lvl="1" indent="-214630" algn="just">
              <a:lnSpc>
                <a:spcPts val="3900"/>
              </a:lnSpc>
              <a:buFont typeface="Arial"/>
              <a:buChar char="•"/>
            </a:pPr>
            <a:r>
              <a:rPr lang="en-US" sz="2600" spc="26">
                <a:solidFill>
                  <a:srgbClr val="323232"/>
                </a:solidFill>
                <a:latin typeface="Lora"/>
              </a:rPr>
              <a:t>Building or developing the product</a:t>
            </a:r>
          </a:p>
          <a:p>
            <a:pPr marL="429260" lvl="1" indent="-214630" algn="just">
              <a:lnSpc>
                <a:spcPts val="3900"/>
              </a:lnSpc>
              <a:buFont typeface="Arial"/>
              <a:buChar char="•"/>
            </a:pPr>
            <a:r>
              <a:rPr lang="en-US" sz="2600" spc="26">
                <a:solidFill>
                  <a:srgbClr val="323232"/>
                </a:solidFill>
                <a:latin typeface="Lora"/>
              </a:rPr>
              <a:t>Testing the product</a:t>
            </a:r>
          </a:p>
          <a:p>
            <a:pPr marL="429260" lvl="1" indent="-214630" algn="just">
              <a:lnSpc>
                <a:spcPts val="3900"/>
              </a:lnSpc>
              <a:buFont typeface="Arial"/>
              <a:buChar char="•"/>
            </a:pPr>
            <a:r>
              <a:rPr lang="en-US" sz="2600" spc="26">
                <a:solidFill>
                  <a:srgbClr val="323232"/>
                </a:solidFill>
                <a:latin typeface="Lora"/>
              </a:rPr>
              <a:t>Deployment in the market and maintenance</a:t>
            </a:r>
          </a:p>
        </p:txBody>
      </p:sp>
      <p:pic>
        <p:nvPicPr>
          <p:cNvPr id="4" name="Picture 4"/>
          <p:cNvPicPr>
            <a:picLocks noChangeAspect="1"/>
          </p:cNvPicPr>
          <p:nvPr/>
        </p:nvPicPr>
        <p:blipFill>
          <a:blip r:embed="rId2"/>
          <a:srcRect r="202"/>
          <a:stretch>
            <a:fillRect/>
          </a:stretch>
        </p:blipFill>
        <p:spPr>
          <a:xfrm>
            <a:off x="9144000" y="5143500"/>
            <a:ext cx="8492977" cy="4466351"/>
          </a:xfrm>
          <a:prstGeom prst="rect">
            <a:avLst/>
          </a:prstGeom>
        </p:spPr>
      </p:pic>
      <p:grpSp>
        <p:nvGrpSpPr>
          <p:cNvPr id="5" name="Group 5"/>
          <p:cNvGrpSpPr/>
          <p:nvPr/>
        </p:nvGrpSpPr>
        <p:grpSpPr>
          <a:xfrm>
            <a:off x="2038147" y="5153169"/>
            <a:ext cx="6814258" cy="4770863"/>
            <a:chOff x="0" y="0"/>
            <a:chExt cx="9085677" cy="6361150"/>
          </a:xfrm>
        </p:grpSpPr>
        <p:sp>
          <p:nvSpPr>
            <p:cNvPr id="6" name="TextBox 6"/>
            <p:cNvSpPr txBox="1"/>
            <p:nvPr/>
          </p:nvSpPr>
          <p:spPr>
            <a:xfrm>
              <a:off x="0" y="-9525"/>
              <a:ext cx="9085677" cy="609889"/>
            </a:xfrm>
            <a:prstGeom prst="rect">
              <a:avLst/>
            </a:prstGeom>
          </p:spPr>
          <p:txBody>
            <a:bodyPr lIns="0" tIns="0" rIns="0" bIns="0" rtlCol="0" anchor="t">
              <a:spAutoFit/>
            </a:bodyPr>
            <a:lstStyle/>
            <a:p>
              <a:pPr algn="r">
                <a:lnSpc>
                  <a:spcPts val="3600"/>
                </a:lnSpc>
              </a:pPr>
              <a:r>
                <a:rPr lang="en-US" sz="3000" spc="179">
                  <a:solidFill>
                    <a:srgbClr val="323232"/>
                  </a:solidFill>
                  <a:latin typeface="Lora Bold"/>
                </a:rPr>
                <a:t>ITERATIVE MODEL</a:t>
              </a:r>
            </a:p>
          </p:txBody>
        </p:sp>
        <p:sp>
          <p:nvSpPr>
            <p:cNvPr id="7" name="TextBox 7"/>
            <p:cNvSpPr txBox="1"/>
            <p:nvPr/>
          </p:nvSpPr>
          <p:spPr>
            <a:xfrm>
              <a:off x="0" y="1152303"/>
              <a:ext cx="9085677" cy="5208847"/>
            </a:xfrm>
            <a:prstGeom prst="rect">
              <a:avLst/>
            </a:prstGeom>
          </p:spPr>
          <p:txBody>
            <a:bodyPr lIns="0" tIns="0" rIns="0" bIns="0" rtlCol="0" anchor="t">
              <a:spAutoFit/>
            </a:bodyPr>
            <a:lstStyle/>
            <a:p>
              <a:pPr marL="429260" lvl="1" indent="-214630" algn="just">
                <a:lnSpc>
                  <a:spcPts val="3900"/>
                </a:lnSpc>
                <a:buFont typeface="Arial"/>
                <a:buChar char="•"/>
              </a:pPr>
              <a:r>
                <a:rPr lang="en-US" sz="2600" spc="26">
                  <a:solidFill>
                    <a:srgbClr val="323232"/>
                  </a:solidFill>
                  <a:latin typeface="Lora"/>
                </a:rPr>
                <a:t>Easier to test and debug during a smaller iteration</a:t>
              </a:r>
            </a:p>
            <a:p>
              <a:pPr marL="429260" lvl="1" indent="-214630" algn="just">
                <a:lnSpc>
                  <a:spcPts val="3900"/>
                </a:lnSpc>
                <a:buFont typeface="Arial"/>
                <a:buChar char="•"/>
              </a:pPr>
              <a:r>
                <a:rPr lang="en-US" sz="2600" spc="26">
                  <a:solidFill>
                    <a:srgbClr val="323232"/>
                  </a:solidFill>
                  <a:latin typeface="Lora"/>
                </a:rPr>
                <a:t>Risks are identified and resolved during iteration</a:t>
              </a:r>
            </a:p>
            <a:p>
              <a:pPr marL="429260" lvl="1" indent="-214630" algn="just">
                <a:lnSpc>
                  <a:spcPts val="3900"/>
                </a:lnSpc>
                <a:buFont typeface="Arial"/>
                <a:buChar char="•"/>
              </a:pPr>
              <a:r>
                <a:rPr lang="en-US" sz="2600" spc="26">
                  <a:solidFill>
                    <a:srgbClr val="323232"/>
                  </a:solidFill>
                  <a:latin typeface="Lora"/>
                </a:rPr>
                <a:t>Provides more and more flexible and enhance based on requirements </a:t>
              </a:r>
            </a:p>
            <a:p>
              <a:pPr marL="429260" lvl="1" indent="-214630" algn="just">
                <a:lnSpc>
                  <a:spcPts val="3900"/>
                </a:lnSpc>
                <a:buFont typeface="Arial"/>
                <a:buChar char="•"/>
              </a:pPr>
              <a:r>
                <a:rPr lang="en-US" sz="2600" spc="26">
                  <a:solidFill>
                    <a:srgbClr val="323232"/>
                  </a:solidFill>
                  <a:latin typeface="Lora"/>
                </a:rPr>
                <a:t>Limited time spent on documentation and extra time on designing.</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EEE8"/>
        </a:solidFill>
        <a:effectLst/>
      </p:bgPr>
    </p:bg>
    <p:spTree>
      <p:nvGrpSpPr>
        <p:cNvPr id="1" name=""/>
        <p:cNvGrpSpPr/>
        <p:nvPr/>
      </p:nvGrpSpPr>
      <p:grpSpPr>
        <a:xfrm>
          <a:off x="0" y="0"/>
          <a:ext cx="0" cy="0"/>
          <a:chOff x="0" y="0"/>
          <a:chExt cx="0" cy="0"/>
        </a:xfrm>
      </p:grpSpPr>
      <p:sp>
        <p:nvSpPr>
          <p:cNvPr id="2" name="AutoShape 2"/>
          <p:cNvSpPr/>
          <p:nvPr/>
        </p:nvSpPr>
        <p:spPr>
          <a:xfrm>
            <a:off x="-419100" y="-1238250"/>
            <a:ext cx="5600700" cy="11849100"/>
          </a:xfrm>
          <a:prstGeom prst="rect">
            <a:avLst/>
          </a:prstGeom>
          <a:solidFill>
            <a:srgbClr val="D6BAAE"/>
          </a:solidFill>
        </p:spPr>
      </p:sp>
      <p:sp>
        <p:nvSpPr>
          <p:cNvPr id="3" name="TextBox 3"/>
          <p:cNvSpPr txBox="1"/>
          <p:nvPr/>
        </p:nvSpPr>
        <p:spPr>
          <a:xfrm>
            <a:off x="9810136" y="2028825"/>
            <a:ext cx="7000814" cy="3133725"/>
          </a:xfrm>
          <a:prstGeom prst="rect">
            <a:avLst/>
          </a:prstGeom>
        </p:spPr>
        <p:txBody>
          <a:bodyPr lIns="0" tIns="0" rIns="0" bIns="0" rtlCol="0" anchor="t">
            <a:spAutoFit/>
          </a:bodyPr>
          <a:lstStyle/>
          <a:p>
            <a:pPr algn="r">
              <a:lnSpc>
                <a:spcPts val="12000"/>
              </a:lnSpc>
            </a:pPr>
            <a:r>
              <a:rPr lang="en-US" sz="12000" spc="359">
                <a:solidFill>
                  <a:srgbClr val="323232"/>
                </a:solidFill>
                <a:latin typeface="AC Fifindrel"/>
              </a:rPr>
              <a:t>Requirement Elicitation</a:t>
            </a:r>
          </a:p>
        </p:txBody>
      </p:sp>
      <p:grpSp>
        <p:nvGrpSpPr>
          <p:cNvPr id="4" name="Group 4"/>
          <p:cNvGrpSpPr/>
          <p:nvPr/>
        </p:nvGrpSpPr>
        <p:grpSpPr>
          <a:xfrm>
            <a:off x="10776481" y="5162692"/>
            <a:ext cx="6395158" cy="2762820"/>
            <a:chOff x="0" y="0"/>
            <a:chExt cx="8526877" cy="3683760"/>
          </a:xfrm>
        </p:grpSpPr>
        <p:sp>
          <p:nvSpPr>
            <p:cNvPr id="5" name="TextBox 5"/>
            <p:cNvSpPr txBox="1"/>
            <p:nvPr/>
          </p:nvSpPr>
          <p:spPr>
            <a:xfrm>
              <a:off x="0" y="-9525"/>
              <a:ext cx="8526877" cy="619125"/>
            </a:xfrm>
            <a:prstGeom prst="rect">
              <a:avLst/>
            </a:prstGeom>
          </p:spPr>
          <p:txBody>
            <a:bodyPr lIns="0" tIns="0" rIns="0" bIns="0" rtlCol="0" anchor="t">
              <a:spAutoFit/>
            </a:bodyPr>
            <a:lstStyle/>
            <a:p>
              <a:pPr algn="r">
                <a:lnSpc>
                  <a:spcPts val="3600"/>
                </a:lnSpc>
              </a:pPr>
              <a:r>
                <a:rPr lang="en-US" sz="3000" spc="179">
                  <a:solidFill>
                    <a:srgbClr val="323232"/>
                  </a:solidFill>
                  <a:latin typeface="Lora Bold"/>
                </a:rPr>
                <a:t>SURVEY</a:t>
              </a:r>
            </a:p>
          </p:txBody>
        </p:sp>
        <p:sp>
          <p:nvSpPr>
            <p:cNvPr id="6" name="TextBox 6"/>
            <p:cNvSpPr txBox="1"/>
            <p:nvPr/>
          </p:nvSpPr>
          <p:spPr>
            <a:xfrm>
              <a:off x="0" y="1098040"/>
              <a:ext cx="8526877" cy="2585720"/>
            </a:xfrm>
            <a:prstGeom prst="rect">
              <a:avLst/>
            </a:prstGeom>
          </p:spPr>
          <p:txBody>
            <a:bodyPr lIns="0" tIns="0" rIns="0" bIns="0" rtlCol="0" anchor="t">
              <a:spAutoFit/>
            </a:bodyPr>
            <a:lstStyle/>
            <a:p>
              <a:pPr algn="r">
                <a:lnSpc>
                  <a:spcPts val="3900"/>
                </a:lnSpc>
              </a:pPr>
              <a:r>
                <a:rPr lang="en-US" sz="2600" spc="26">
                  <a:solidFill>
                    <a:srgbClr val="323232"/>
                  </a:solidFill>
                  <a:latin typeface="Lora"/>
                </a:rPr>
                <a:t>We have conducted a survey to a group of 40 respondents who are classified as teachers or administrative from public</a:t>
              </a:r>
            </a:p>
            <a:p>
              <a:pPr algn="r">
                <a:lnSpc>
                  <a:spcPts val="3900"/>
                </a:lnSpc>
              </a:pPr>
              <a:r>
                <a:rPr lang="en-US" sz="2600" spc="26">
                  <a:solidFill>
                    <a:srgbClr val="323232"/>
                  </a:solidFill>
                  <a:latin typeface="Lora"/>
                </a:rPr>
                <a:t>primary schools around Malaysia</a:t>
              </a:r>
            </a:p>
          </p:txBody>
        </p:sp>
      </p:grpSp>
      <p:pic>
        <p:nvPicPr>
          <p:cNvPr id="7" name="Picture 7"/>
          <p:cNvPicPr>
            <a:picLocks noChangeAspect="1"/>
          </p:cNvPicPr>
          <p:nvPr/>
        </p:nvPicPr>
        <p:blipFill>
          <a:blip r:embed="rId2"/>
          <a:srcRect t="893" r="7289"/>
          <a:stretch>
            <a:fillRect/>
          </a:stretch>
        </p:blipFill>
        <p:spPr>
          <a:xfrm>
            <a:off x="553064" y="1905285"/>
            <a:ext cx="9257072" cy="6514815"/>
          </a:xfrm>
          <a:prstGeom prst="rect">
            <a:avLst/>
          </a:prstGeom>
        </p:spPr>
      </p:pic>
      <p:sp>
        <p:nvSpPr>
          <p:cNvPr id="8" name="AutoShape 8"/>
          <p:cNvSpPr/>
          <p:nvPr/>
        </p:nvSpPr>
        <p:spPr>
          <a:xfrm>
            <a:off x="17171639" y="3448050"/>
            <a:ext cx="2019300" cy="38100"/>
          </a:xfrm>
          <a:prstGeom prst="rect">
            <a:avLst/>
          </a:prstGeom>
          <a:solidFill>
            <a:srgbClr val="323232"/>
          </a:solid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75030"/>
        </a:solidFill>
        <a:effectLst/>
      </p:bgPr>
    </p:bg>
    <p:spTree>
      <p:nvGrpSpPr>
        <p:cNvPr id="1" name=""/>
        <p:cNvGrpSpPr/>
        <p:nvPr/>
      </p:nvGrpSpPr>
      <p:grpSpPr>
        <a:xfrm>
          <a:off x="0" y="0"/>
          <a:ext cx="0" cy="0"/>
          <a:chOff x="0" y="0"/>
          <a:chExt cx="0" cy="0"/>
        </a:xfrm>
      </p:grpSpPr>
      <p:sp>
        <p:nvSpPr>
          <p:cNvPr id="2" name="AutoShape 2"/>
          <p:cNvSpPr/>
          <p:nvPr/>
        </p:nvSpPr>
        <p:spPr>
          <a:xfrm>
            <a:off x="-457200" y="2495550"/>
            <a:ext cx="2019300" cy="38100"/>
          </a:xfrm>
          <a:prstGeom prst="rect">
            <a:avLst/>
          </a:prstGeom>
          <a:solidFill>
            <a:srgbClr val="F5EEE8"/>
          </a:solidFill>
        </p:spPr>
      </p:sp>
      <p:sp>
        <p:nvSpPr>
          <p:cNvPr id="3" name="AutoShape 3"/>
          <p:cNvSpPr/>
          <p:nvPr/>
        </p:nvSpPr>
        <p:spPr>
          <a:xfrm>
            <a:off x="13411200" y="0"/>
            <a:ext cx="4457700" cy="8877300"/>
          </a:xfrm>
          <a:prstGeom prst="rect">
            <a:avLst/>
          </a:prstGeom>
          <a:solidFill>
            <a:srgbClr val="D6BAAE"/>
          </a:solidFill>
        </p:spPr>
      </p:sp>
      <p:grpSp>
        <p:nvGrpSpPr>
          <p:cNvPr id="4" name="Group 4"/>
          <p:cNvGrpSpPr/>
          <p:nvPr/>
        </p:nvGrpSpPr>
        <p:grpSpPr>
          <a:xfrm>
            <a:off x="12534900" y="1600200"/>
            <a:ext cx="4724400" cy="8686800"/>
            <a:chOff x="0" y="0"/>
            <a:chExt cx="6299200" cy="11582400"/>
          </a:xfrm>
        </p:grpSpPr>
        <p:pic>
          <p:nvPicPr>
            <p:cNvPr id="5" name="Picture 5"/>
            <p:cNvPicPr>
              <a:picLocks noChangeAspect="1"/>
            </p:cNvPicPr>
            <p:nvPr/>
          </p:nvPicPr>
          <p:blipFill>
            <a:blip r:embed="rId2"/>
            <a:srcRect l="24043" r="24043"/>
            <a:stretch>
              <a:fillRect/>
            </a:stretch>
          </p:blipFill>
          <p:spPr>
            <a:xfrm>
              <a:off x="0" y="3945467"/>
              <a:ext cx="6299200" cy="7636933"/>
            </a:xfrm>
            <a:prstGeom prst="rect">
              <a:avLst/>
            </a:prstGeom>
          </p:spPr>
        </p:pic>
        <p:pic>
          <p:nvPicPr>
            <p:cNvPr id="6" name="Picture 6"/>
            <p:cNvPicPr>
              <a:picLocks noChangeAspect="1"/>
            </p:cNvPicPr>
            <p:nvPr/>
          </p:nvPicPr>
          <p:blipFill>
            <a:blip r:embed="rId3"/>
            <a:srcRect t="24142" b="24142"/>
            <a:stretch>
              <a:fillRect/>
            </a:stretch>
          </p:blipFill>
          <p:spPr>
            <a:xfrm>
              <a:off x="0" y="0"/>
              <a:ext cx="6299200" cy="3818467"/>
            </a:xfrm>
            <a:prstGeom prst="rect">
              <a:avLst/>
            </a:prstGeom>
          </p:spPr>
        </p:pic>
      </p:grpSp>
      <p:sp>
        <p:nvSpPr>
          <p:cNvPr id="7" name="TextBox 7"/>
          <p:cNvSpPr txBox="1"/>
          <p:nvPr/>
        </p:nvSpPr>
        <p:spPr>
          <a:xfrm>
            <a:off x="2676586" y="1819275"/>
            <a:ext cx="8067614" cy="1609725"/>
          </a:xfrm>
          <a:prstGeom prst="rect">
            <a:avLst/>
          </a:prstGeom>
        </p:spPr>
        <p:txBody>
          <a:bodyPr lIns="0" tIns="0" rIns="0" bIns="0" rtlCol="0" anchor="t">
            <a:spAutoFit/>
          </a:bodyPr>
          <a:lstStyle/>
          <a:p>
            <a:pPr>
              <a:lnSpc>
                <a:spcPts val="12000"/>
              </a:lnSpc>
            </a:pPr>
            <a:r>
              <a:rPr lang="en-US" sz="12000" spc="359">
                <a:solidFill>
                  <a:srgbClr val="F5EEE8"/>
                </a:solidFill>
                <a:latin typeface="AC Fifindrel"/>
              </a:rPr>
              <a:t>Survey Questions</a:t>
            </a:r>
          </a:p>
        </p:txBody>
      </p:sp>
      <p:sp>
        <p:nvSpPr>
          <p:cNvPr id="8" name="TextBox 8"/>
          <p:cNvSpPr txBox="1"/>
          <p:nvPr/>
        </p:nvSpPr>
        <p:spPr>
          <a:xfrm>
            <a:off x="2981386" y="4904105"/>
            <a:ext cx="8643058" cy="450215"/>
          </a:xfrm>
          <a:prstGeom prst="rect">
            <a:avLst/>
          </a:prstGeom>
        </p:spPr>
        <p:txBody>
          <a:bodyPr lIns="0" tIns="0" rIns="0" bIns="0" rtlCol="0" anchor="t">
            <a:spAutoFit/>
          </a:bodyPr>
          <a:lstStyle/>
          <a:p>
            <a:pPr>
              <a:lnSpc>
                <a:spcPts val="3640"/>
              </a:lnSpc>
            </a:pPr>
            <a:r>
              <a:rPr lang="en-US" sz="2800" u="sng" spc="280" dirty="0">
                <a:solidFill>
                  <a:schemeClr val="bg1"/>
                </a:solidFill>
                <a:latin typeface="Lora"/>
                <a:hlinkClick r:id="rId4">
                  <a:extLst>
                    <a:ext uri="{A12FA001-AC4F-418D-AE19-62706E023703}">
                      <ahyp:hlinkClr xmlns:ahyp="http://schemas.microsoft.com/office/drawing/2018/hyperlinkcolor" val="tx"/>
                    </a:ext>
                  </a:extLst>
                </a:hlinkClick>
              </a:rPr>
              <a:t>LINK</a:t>
            </a:r>
            <a:endParaRPr lang="en-US" sz="2800" u="sng" spc="280" dirty="0">
              <a:solidFill>
                <a:schemeClr val="bg1"/>
              </a:solidFill>
              <a:latin typeface="Lor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75030"/>
        </a:solidFill>
        <a:effectLst/>
      </p:bgPr>
    </p:bg>
    <p:spTree>
      <p:nvGrpSpPr>
        <p:cNvPr id="1" name=""/>
        <p:cNvGrpSpPr/>
        <p:nvPr/>
      </p:nvGrpSpPr>
      <p:grpSpPr>
        <a:xfrm>
          <a:off x="0" y="0"/>
          <a:ext cx="0" cy="0"/>
          <a:chOff x="0" y="0"/>
          <a:chExt cx="0" cy="0"/>
        </a:xfrm>
      </p:grpSpPr>
      <p:sp>
        <p:nvSpPr>
          <p:cNvPr id="2" name="TextBox 2"/>
          <p:cNvSpPr txBox="1"/>
          <p:nvPr/>
        </p:nvSpPr>
        <p:spPr>
          <a:xfrm>
            <a:off x="2676586" y="1819275"/>
            <a:ext cx="8067614" cy="1609725"/>
          </a:xfrm>
          <a:prstGeom prst="rect">
            <a:avLst/>
          </a:prstGeom>
        </p:spPr>
        <p:txBody>
          <a:bodyPr lIns="0" tIns="0" rIns="0" bIns="0" rtlCol="0" anchor="t">
            <a:spAutoFit/>
          </a:bodyPr>
          <a:lstStyle/>
          <a:p>
            <a:pPr>
              <a:lnSpc>
                <a:spcPts val="12000"/>
              </a:lnSpc>
            </a:pPr>
            <a:r>
              <a:rPr lang="en-US" sz="12000" spc="359">
                <a:solidFill>
                  <a:srgbClr val="F5EEE8"/>
                </a:solidFill>
                <a:latin typeface="AC Fifindrel"/>
              </a:rPr>
              <a:t>Survey Result I</a:t>
            </a:r>
          </a:p>
        </p:txBody>
      </p:sp>
      <p:grpSp>
        <p:nvGrpSpPr>
          <p:cNvPr id="3" name="Group 3"/>
          <p:cNvGrpSpPr/>
          <p:nvPr/>
        </p:nvGrpSpPr>
        <p:grpSpPr>
          <a:xfrm>
            <a:off x="2143186" y="4218393"/>
            <a:ext cx="8643058" cy="1420407"/>
            <a:chOff x="0" y="0"/>
            <a:chExt cx="11524077" cy="1893877"/>
          </a:xfrm>
        </p:grpSpPr>
        <p:sp>
          <p:nvSpPr>
            <p:cNvPr id="4" name="TextBox 4"/>
            <p:cNvSpPr txBox="1"/>
            <p:nvPr/>
          </p:nvSpPr>
          <p:spPr>
            <a:xfrm>
              <a:off x="0" y="-28575"/>
              <a:ext cx="11524077" cy="590762"/>
            </a:xfrm>
            <a:prstGeom prst="rect">
              <a:avLst/>
            </a:prstGeom>
          </p:spPr>
          <p:txBody>
            <a:bodyPr lIns="0" tIns="0" rIns="0" bIns="0" rtlCol="0" anchor="t">
              <a:spAutoFit/>
            </a:bodyPr>
            <a:lstStyle/>
            <a:p>
              <a:pPr>
                <a:lnSpc>
                  <a:spcPts val="3640"/>
                </a:lnSpc>
              </a:pPr>
              <a:r>
                <a:rPr lang="en-US" sz="2800" spc="280">
                  <a:solidFill>
                    <a:srgbClr val="F5EEE8"/>
                  </a:solidFill>
                  <a:latin typeface="Lora"/>
                </a:rPr>
                <a:t>CHECK STAFF AVAILABILITY</a:t>
              </a:r>
            </a:p>
          </p:txBody>
        </p:sp>
        <p:sp>
          <p:nvSpPr>
            <p:cNvPr id="5" name="TextBox 5"/>
            <p:cNvSpPr txBox="1"/>
            <p:nvPr/>
          </p:nvSpPr>
          <p:spPr>
            <a:xfrm>
              <a:off x="0" y="628957"/>
              <a:ext cx="11524077" cy="1264920"/>
            </a:xfrm>
            <a:prstGeom prst="rect">
              <a:avLst/>
            </a:prstGeom>
          </p:spPr>
          <p:txBody>
            <a:bodyPr lIns="0" tIns="0" rIns="0" bIns="0" rtlCol="0" anchor="t">
              <a:spAutoFit/>
            </a:bodyPr>
            <a:lstStyle/>
            <a:p>
              <a:pPr>
                <a:lnSpc>
                  <a:spcPts val="3900"/>
                </a:lnSpc>
              </a:pPr>
              <a:r>
                <a:rPr lang="en-US" sz="2600" spc="26">
                  <a:solidFill>
                    <a:srgbClr val="F5EEE8"/>
                  </a:solidFill>
                  <a:latin typeface="Lora"/>
                </a:rPr>
                <a:t>90% of respondents are using WhatsApp &amp; Telegram</a:t>
              </a:r>
            </a:p>
            <a:p>
              <a:pPr>
                <a:lnSpc>
                  <a:spcPts val="3900"/>
                </a:lnSpc>
              </a:pPr>
              <a:r>
                <a:rPr lang="en-US" sz="2600" spc="26">
                  <a:solidFill>
                    <a:srgbClr val="F5EEE8"/>
                  </a:solidFill>
                  <a:latin typeface="Lora"/>
                </a:rPr>
                <a:t>10% of respondents are using management book</a:t>
              </a:r>
            </a:p>
          </p:txBody>
        </p:sp>
      </p:grpSp>
      <p:sp>
        <p:nvSpPr>
          <p:cNvPr id="6" name="AutoShape 6"/>
          <p:cNvSpPr/>
          <p:nvPr/>
        </p:nvSpPr>
        <p:spPr>
          <a:xfrm>
            <a:off x="-457200" y="2495550"/>
            <a:ext cx="2019300" cy="38100"/>
          </a:xfrm>
          <a:prstGeom prst="rect">
            <a:avLst/>
          </a:prstGeom>
          <a:solidFill>
            <a:srgbClr val="F5EEE8"/>
          </a:solidFill>
        </p:spPr>
      </p:sp>
      <p:sp>
        <p:nvSpPr>
          <p:cNvPr id="7" name="AutoShape 7"/>
          <p:cNvSpPr/>
          <p:nvPr/>
        </p:nvSpPr>
        <p:spPr>
          <a:xfrm>
            <a:off x="13411200" y="0"/>
            <a:ext cx="4457700" cy="8877300"/>
          </a:xfrm>
          <a:prstGeom prst="rect">
            <a:avLst/>
          </a:prstGeom>
          <a:solidFill>
            <a:srgbClr val="D6BAAE"/>
          </a:solidFill>
        </p:spPr>
      </p:sp>
      <p:grpSp>
        <p:nvGrpSpPr>
          <p:cNvPr id="8" name="Group 8"/>
          <p:cNvGrpSpPr/>
          <p:nvPr/>
        </p:nvGrpSpPr>
        <p:grpSpPr>
          <a:xfrm>
            <a:off x="12534900" y="1600200"/>
            <a:ext cx="4724400" cy="8686800"/>
            <a:chOff x="0" y="0"/>
            <a:chExt cx="6299200" cy="11582400"/>
          </a:xfrm>
        </p:grpSpPr>
        <p:pic>
          <p:nvPicPr>
            <p:cNvPr id="9" name="Picture 9"/>
            <p:cNvPicPr>
              <a:picLocks noChangeAspect="1"/>
            </p:cNvPicPr>
            <p:nvPr/>
          </p:nvPicPr>
          <p:blipFill>
            <a:blip r:embed="rId2"/>
            <a:srcRect l="22677" r="22677"/>
            <a:stretch>
              <a:fillRect/>
            </a:stretch>
          </p:blipFill>
          <p:spPr>
            <a:xfrm>
              <a:off x="0" y="3945467"/>
              <a:ext cx="6299200" cy="7636933"/>
            </a:xfrm>
            <a:prstGeom prst="rect">
              <a:avLst/>
            </a:prstGeom>
          </p:spPr>
        </p:pic>
        <p:pic>
          <p:nvPicPr>
            <p:cNvPr id="10" name="Picture 10"/>
            <p:cNvPicPr>
              <a:picLocks noChangeAspect="1"/>
            </p:cNvPicPr>
            <p:nvPr/>
          </p:nvPicPr>
          <p:blipFill>
            <a:blip r:embed="rId3"/>
            <a:srcRect t="4250" b="4250"/>
            <a:stretch>
              <a:fillRect/>
            </a:stretch>
          </p:blipFill>
          <p:spPr>
            <a:xfrm>
              <a:off x="0" y="0"/>
              <a:ext cx="6299200" cy="3818467"/>
            </a:xfrm>
            <a:prstGeom prst="rect">
              <a:avLst/>
            </a:prstGeom>
          </p:spPr>
        </p:pic>
      </p:grpSp>
      <p:grpSp>
        <p:nvGrpSpPr>
          <p:cNvPr id="11" name="Group 11"/>
          <p:cNvGrpSpPr/>
          <p:nvPr/>
        </p:nvGrpSpPr>
        <p:grpSpPr>
          <a:xfrm>
            <a:off x="2143186" y="6200950"/>
            <a:ext cx="8643058" cy="1420407"/>
            <a:chOff x="0" y="0"/>
            <a:chExt cx="11524077" cy="1893877"/>
          </a:xfrm>
        </p:grpSpPr>
        <p:sp>
          <p:nvSpPr>
            <p:cNvPr id="12" name="TextBox 12"/>
            <p:cNvSpPr txBox="1"/>
            <p:nvPr/>
          </p:nvSpPr>
          <p:spPr>
            <a:xfrm>
              <a:off x="0" y="-28575"/>
              <a:ext cx="11524077" cy="590762"/>
            </a:xfrm>
            <a:prstGeom prst="rect">
              <a:avLst/>
            </a:prstGeom>
          </p:spPr>
          <p:txBody>
            <a:bodyPr lIns="0" tIns="0" rIns="0" bIns="0" rtlCol="0" anchor="t">
              <a:spAutoFit/>
            </a:bodyPr>
            <a:lstStyle/>
            <a:p>
              <a:pPr>
                <a:lnSpc>
                  <a:spcPts val="3640"/>
                </a:lnSpc>
              </a:pPr>
              <a:r>
                <a:rPr lang="en-US" sz="2800" spc="280">
                  <a:solidFill>
                    <a:srgbClr val="F5EEE8"/>
                  </a:solidFill>
                  <a:latin typeface="Lora"/>
                </a:rPr>
                <a:t>MEETING INVITATION</a:t>
              </a:r>
            </a:p>
          </p:txBody>
        </p:sp>
        <p:sp>
          <p:nvSpPr>
            <p:cNvPr id="13" name="TextBox 13"/>
            <p:cNvSpPr txBox="1"/>
            <p:nvPr/>
          </p:nvSpPr>
          <p:spPr>
            <a:xfrm>
              <a:off x="0" y="628957"/>
              <a:ext cx="11524077" cy="1264920"/>
            </a:xfrm>
            <a:prstGeom prst="rect">
              <a:avLst/>
            </a:prstGeom>
          </p:spPr>
          <p:txBody>
            <a:bodyPr lIns="0" tIns="0" rIns="0" bIns="0" rtlCol="0" anchor="t">
              <a:spAutoFit/>
            </a:bodyPr>
            <a:lstStyle/>
            <a:p>
              <a:pPr>
                <a:lnSpc>
                  <a:spcPts val="3900"/>
                </a:lnSpc>
              </a:pPr>
              <a:r>
                <a:rPr lang="en-US" sz="2600" spc="26">
                  <a:solidFill>
                    <a:srgbClr val="F5EEE8"/>
                  </a:solidFill>
                  <a:latin typeface="Lora"/>
                </a:rPr>
                <a:t>90% of respondents are using WhatsApp &amp; Telegram</a:t>
              </a:r>
            </a:p>
            <a:p>
              <a:pPr>
                <a:lnSpc>
                  <a:spcPts val="3900"/>
                </a:lnSpc>
              </a:pPr>
              <a:r>
                <a:rPr lang="en-US" sz="2600" spc="26">
                  <a:solidFill>
                    <a:srgbClr val="F5EEE8"/>
                  </a:solidFill>
                  <a:latin typeface="Lora"/>
                </a:rPr>
                <a:t>10%  of respondents are using letter</a:t>
              </a:r>
            </a:p>
          </p:txBody>
        </p:sp>
      </p:grpSp>
      <p:grpSp>
        <p:nvGrpSpPr>
          <p:cNvPr id="14" name="Group 14"/>
          <p:cNvGrpSpPr/>
          <p:nvPr/>
        </p:nvGrpSpPr>
        <p:grpSpPr>
          <a:xfrm>
            <a:off x="2143186" y="8167096"/>
            <a:ext cx="8643058" cy="1420408"/>
            <a:chOff x="0" y="0"/>
            <a:chExt cx="11524077" cy="1893877"/>
          </a:xfrm>
        </p:grpSpPr>
        <p:sp>
          <p:nvSpPr>
            <p:cNvPr id="15" name="TextBox 15"/>
            <p:cNvSpPr txBox="1"/>
            <p:nvPr/>
          </p:nvSpPr>
          <p:spPr>
            <a:xfrm>
              <a:off x="0" y="-28575"/>
              <a:ext cx="11524077" cy="590762"/>
            </a:xfrm>
            <a:prstGeom prst="rect">
              <a:avLst/>
            </a:prstGeom>
          </p:spPr>
          <p:txBody>
            <a:bodyPr lIns="0" tIns="0" rIns="0" bIns="0" rtlCol="0" anchor="t">
              <a:spAutoFit/>
            </a:bodyPr>
            <a:lstStyle/>
            <a:p>
              <a:pPr>
                <a:lnSpc>
                  <a:spcPts val="3640"/>
                </a:lnSpc>
              </a:pPr>
              <a:r>
                <a:rPr lang="en-US" sz="2800" spc="280">
                  <a:solidFill>
                    <a:srgbClr val="F5EEE8"/>
                  </a:solidFill>
                  <a:latin typeface="Lora"/>
                </a:rPr>
                <a:t>FAIR TASK DIVISION</a:t>
              </a:r>
            </a:p>
          </p:txBody>
        </p:sp>
        <p:sp>
          <p:nvSpPr>
            <p:cNvPr id="16" name="TextBox 16"/>
            <p:cNvSpPr txBox="1"/>
            <p:nvPr/>
          </p:nvSpPr>
          <p:spPr>
            <a:xfrm>
              <a:off x="0" y="628957"/>
              <a:ext cx="11524077" cy="1264920"/>
            </a:xfrm>
            <a:prstGeom prst="rect">
              <a:avLst/>
            </a:prstGeom>
          </p:spPr>
          <p:txBody>
            <a:bodyPr lIns="0" tIns="0" rIns="0" bIns="0" rtlCol="0" anchor="t">
              <a:spAutoFit/>
            </a:bodyPr>
            <a:lstStyle/>
            <a:p>
              <a:pPr>
                <a:lnSpc>
                  <a:spcPts val="3900"/>
                </a:lnSpc>
              </a:pPr>
              <a:r>
                <a:rPr lang="en-US" sz="2600" spc="26">
                  <a:solidFill>
                    <a:srgbClr val="F5EEE8"/>
                  </a:solidFill>
                  <a:latin typeface="Lora"/>
                </a:rPr>
                <a:t>10% of respondents are still having problem in fair task division</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75030"/>
        </a:solidFill>
        <a:effectLst/>
      </p:bgPr>
    </p:bg>
    <p:spTree>
      <p:nvGrpSpPr>
        <p:cNvPr id="1" name=""/>
        <p:cNvGrpSpPr/>
        <p:nvPr/>
      </p:nvGrpSpPr>
      <p:grpSpPr>
        <a:xfrm>
          <a:off x="0" y="0"/>
          <a:ext cx="0" cy="0"/>
          <a:chOff x="0" y="0"/>
          <a:chExt cx="0" cy="0"/>
        </a:xfrm>
      </p:grpSpPr>
      <p:sp>
        <p:nvSpPr>
          <p:cNvPr id="2" name="TextBox 2"/>
          <p:cNvSpPr txBox="1"/>
          <p:nvPr/>
        </p:nvSpPr>
        <p:spPr>
          <a:xfrm>
            <a:off x="2676586" y="1819275"/>
            <a:ext cx="8067614" cy="1609725"/>
          </a:xfrm>
          <a:prstGeom prst="rect">
            <a:avLst/>
          </a:prstGeom>
        </p:spPr>
        <p:txBody>
          <a:bodyPr lIns="0" tIns="0" rIns="0" bIns="0" rtlCol="0" anchor="t">
            <a:spAutoFit/>
          </a:bodyPr>
          <a:lstStyle/>
          <a:p>
            <a:pPr>
              <a:lnSpc>
                <a:spcPts val="12000"/>
              </a:lnSpc>
            </a:pPr>
            <a:r>
              <a:rPr lang="en-US" sz="12000" spc="359">
                <a:solidFill>
                  <a:srgbClr val="F5EEE8"/>
                </a:solidFill>
                <a:latin typeface="AC Fifindrel"/>
              </a:rPr>
              <a:t>Survey Result II</a:t>
            </a:r>
          </a:p>
        </p:txBody>
      </p:sp>
      <p:grpSp>
        <p:nvGrpSpPr>
          <p:cNvPr id="3" name="Group 3"/>
          <p:cNvGrpSpPr/>
          <p:nvPr/>
        </p:nvGrpSpPr>
        <p:grpSpPr>
          <a:xfrm>
            <a:off x="2103114" y="4191361"/>
            <a:ext cx="9214558" cy="1809028"/>
            <a:chOff x="0" y="0"/>
            <a:chExt cx="12286077" cy="2412037"/>
          </a:xfrm>
        </p:grpSpPr>
        <p:sp>
          <p:nvSpPr>
            <p:cNvPr id="4" name="TextBox 4"/>
            <p:cNvSpPr txBox="1"/>
            <p:nvPr/>
          </p:nvSpPr>
          <p:spPr>
            <a:xfrm>
              <a:off x="0" y="-28575"/>
              <a:ext cx="12286077" cy="1200362"/>
            </a:xfrm>
            <a:prstGeom prst="rect">
              <a:avLst/>
            </a:prstGeom>
          </p:spPr>
          <p:txBody>
            <a:bodyPr lIns="0" tIns="0" rIns="0" bIns="0" rtlCol="0" anchor="t">
              <a:spAutoFit/>
            </a:bodyPr>
            <a:lstStyle/>
            <a:p>
              <a:pPr>
                <a:lnSpc>
                  <a:spcPts val="3640"/>
                </a:lnSpc>
              </a:pPr>
              <a:r>
                <a:rPr lang="en-US" sz="2800" spc="280">
                  <a:solidFill>
                    <a:srgbClr val="F5EEE8"/>
                  </a:solidFill>
                  <a:latin typeface="Lora"/>
                </a:rPr>
                <a:t>ACCEPT &amp; REJECT FUNCTIONALITY FOR MEETING INVITATION</a:t>
              </a:r>
            </a:p>
          </p:txBody>
        </p:sp>
        <p:sp>
          <p:nvSpPr>
            <p:cNvPr id="5" name="TextBox 5"/>
            <p:cNvSpPr txBox="1"/>
            <p:nvPr/>
          </p:nvSpPr>
          <p:spPr>
            <a:xfrm>
              <a:off x="0" y="1238557"/>
              <a:ext cx="12286077" cy="1173480"/>
            </a:xfrm>
            <a:prstGeom prst="rect">
              <a:avLst/>
            </a:prstGeom>
          </p:spPr>
          <p:txBody>
            <a:bodyPr lIns="0" tIns="0" rIns="0" bIns="0" rtlCol="0" anchor="t">
              <a:spAutoFit/>
            </a:bodyPr>
            <a:lstStyle/>
            <a:p>
              <a:pPr>
                <a:lnSpc>
                  <a:spcPts val="3600"/>
                </a:lnSpc>
              </a:pPr>
              <a:r>
                <a:rPr lang="en-US" sz="2400" spc="24">
                  <a:solidFill>
                    <a:srgbClr val="F5EEE8"/>
                  </a:solidFill>
                  <a:latin typeface="Lora"/>
                </a:rPr>
                <a:t>70% of the respondents found out that accept and reject functionality would be useful to manage their meetings</a:t>
              </a:r>
            </a:p>
          </p:txBody>
        </p:sp>
      </p:grpSp>
      <p:sp>
        <p:nvSpPr>
          <p:cNvPr id="6" name="AutoShape 6"/>
          <p:cNvSpPr/>
          <p:nvPr/>
        </p:nvSpPr>
        <p:spPr>
          <a:xfrm>
            <a:off x="-457200" y="2495550"/>
            <a:ext cx="2019300" cy="38100"/>
          </a:xfrm>
          <a:prstGeom prst="rect">
            <a:avLst/>
          </a:prstGeom>
          <a:solidFill>
            <a:srgbClr val="F5EEE8"/>
          </a:solidFill>
        </p:spPr>
      </p:sp>
      <p:sp>
        <p:nvSpPr>
          <p:cNvPr id="7" name="AutoShape 7"/>
          <p:cNvSpPr/>
          <p:nvPr/>
        </p:nvSpPr>
        <p:spPr>
          <a:xfrm>
            <a:off x="13411200" y="0"/>
            <a:ext cx="4457700" cy="8877300"/>
          </a:xfrm>
          <a:prstGeom prst="rect">
            <a:avLst/>
          </a:prstGeom>
          <a:solidFill>
            <a:srgbClr val="D6BAAE"/>
          </a:solidFill>
        </p:spPr>
      </p:sp>
      <p:grpSp>
        <p:nvGrpSpPr>
          <p:cNvPr id="8" name="Group 8"/>
          <p:cNvGrpSpPr/>
          <p:nvPr/>
        </p:nvGrpSpPr>
        <p:grpSpPr>
          <a:xfrm>
            <a:off x="12534900" y="1600200"/>
            <a:ext cx="4724400" cy="8686800"/>
            <a:chOff x="0" y="0"/>
            <a:chExt cx="6299200" cy="11582400"/>
          </a:xfrm>
        </p:grpSpPr>
        <p:pic>
          <p:nvPicPr>
            <p:cNvPr id="9" name="Picture 9"/>
            <p:cNvPicPr>
              <a:picLocks noChangeAspect="1"/>
            </p:cNvPicPr>
            <p:nvPr/>
          </p:nvPicPr>
          <p:blipFill>
            <a:blip r:embed="rId2"/>
            <a:srcRect l="22677" r="22677"/>
            <a:stretch>
              <a:fillRect/>
            </a:stretch>
          </p:blipFill>
          <p:spPr>
            <a:xfrm>
              <a:off x="0" y="3945467"/>
              <a:ext cx="6299200" cy="7636933"/>
            </a:xfrm>
            <a:prstGeom prst="rect">
              <a:avLst/>
            </a:prstGeom>
          </p:spPr>
        </p:pic>
        <p:pic>
          <p:nvPicPr>
            <p:cNvPr id="10" name="Picture 10"/>
            <p:cNvPicPr>
              <a:picLocks noChangeAspect="1"/>
            </p:cNvPicPr>
            <p:nvPr/>
          </p:nvPicPr>
          <p:blipFill>
            <a:blip r:embed="rId3"/>
            <a:srcRect t="4250" b="4250"/>
            <a:stretch>
              <a:fillRect/>
            </a:stretch>
          </p:blipFill>
          <p:spPr>
            <a:xfrm>
              <a:off x="0" y="0"/>
              <a:ext cx="6299200" cy="3818467"/>
            </a:xfrm>
            <a:prstGeom prst="rect">
              <a:avLst/>
            </a:prstGeom>
          </p:spPr>
        </p:pic>
      </p:grpSp>
      <p:grpSp>
        <p:nvGrpSpPr>
          <p:cNvPr id="11" name="Group 11"/>
          <p:cNvGrpSpPr/>
          <p:nvPr/>
        </p:nvGrpSpPr>
        <p:grpSpPr>
          <a:xfrm>
            <a:off x="2103114" y="6572250"/>
            <a:ext cx="9214558" cy="1809028"/>
            <a:chOff x="0" y="0"/>
            <a:chExt cx="12286077" cy="2412037"/>
          </a:xfrm>
        </p:grpSpPr>
        <p:sp>
          <p:nvSpPr>
            <p:cNvPr id="12" name="TextBox 12"/>
            <p:cNvSpPr txBox="1"/>
            <p:nvPr/>
          </p:nvSpPr>
          <p:spPr>
            <a:xfrm>
              <a:off x="0" y="-28575"/>
              <a:ext cx="12286077" cy="590762"/>
            </a:xfrm>
            <a:prstGeom prst="rect">
              <a:avLst/>
            </a:prstGeom>
          </p:spPr>
          <p:txBody>
            <a:bodyPr lIns="0" tIns="0" rIns="0" bIns="0" rtlCol="0" anchor="t">
              <a:spAutoFit/>
            </a:bodyPr>
            <a:lstStyle/>
            <a:p>
              <a:pPr>
                <a:lnSpc>
                  <a:spcPts val="3640"/>
                </a:lnSpc>
              </a:pPr>
              <a:r>
                <a:rPr lang="en-US" sz="2800" spc="280">
                  <a:solidFill>
                    <a:srgbClr val="F5EEE8"/>
                  </a:solidFill>
                  <a:latin typeface="Lora"/>
                </a:rPr>
                <a:t>REMINDER FOR MEETINGS</a:t>
              </a:r>
            </a:p>
          </p:txBody>
        </p:sp>
        <p:sp>
          <p:nvSpPr>
            <p:cNvPr id="13" name="TextBox 13"/>
            <p:cNvSpPr txBox="1"/>
            <p:nvPr/>
          </p:nvSpPr>
          <p:spPr>
            <a:xfrm>
              <a:off x="0" y="628957"/>
              <a:ext cx="12286077" cy="1783080"/>
            </a:xfrm>
            <a:prstGeom prst="rect">
              <a:avLst/>
            </a:prstGeom>
          </p:spPr>
          <p:txBody>
            <a:bodyPr lIns="0" tIns="0" rIns="0" bIns="0" rtlCol="0" anchor="t">
              <a:spAutoFit/>
            </a:bodyPr>
            <a:lstStyle/>
            <a:p>
              <a:pPr>
                <a:lnSpc>
                  <a:spcPts val="3600"/>
                </a:lnSpc>
              </a:pPr>
              <a:r>
                <a:rPr lang="en-US" sz="2400" spc="24">
                  <a:solidFill>
                    <a:srgbClr val="F5EEE8"/>
                  </a:solidFill>
                  <a:latin typeface="Lora"/>
                </a:rPr>
                <a:t>90% of respondents prefer to have a reminder for meetings because can help in planning activities and also to ensure full attendance</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75030"/>
        </a:solidFill>
        <a:effectLst/>
      </p:bgPr>
    </p:bg>
    <p:spTree>
      <p:nvGrpSpPr>
        <p:cNvPr id="1" name=""/>
        <p:cNvGrpSpPr/>
        <p:nvPr/>
      </p:nvGrpSpPr>
      <p:grpSpPr>
        <a:xfrm>
          <a:off x="0" y="0"/>
          <a:ext cx="0" cy="0"/>
          <a:chOff x="0" y="0"/>
          <a:chExt cx="0" cy="0"/>
        </a:xfrm>
      </p:grpSpPr>
      <p:sp>
        <p:nvSpPr>
          <p:cNvPr id="2" name="TextBox 2"/>
          <p:cNvSpPr txBox="1"/>
          <p:nvPr/>
        </p:nvSpPr>
        <p:spPr>
          <a:xfrm>
            <a:off x="2676586" y="1819275"/>
            <a:ext cx="9020114" cy="1609725"/>
          </a:xfrm>
          <a:prstGeom prst="rect">
            <a:avLst/>
          </a:prstGeom>
        </p:spPr>
        <p:txBody>
          <a:bodyPr lIns="0" tIns="0" rIns="0" bIns="0" rtlCol="0" anchor="t">
            <a:spAutoFit/>
          </a:bodyPr>
          <a:lstStyle/>
          <a:p>
            <a:pPr>
              <a:lnSpc>
                <a:spcPts val="12000"/>
              </a:lnSpc>
            </a:pPr>
            <a:r>
              <a:rPr lang="en-US" sz="12000" spc="359">
                <a:solidFill>
                  <a:srgbClr val="F5EEE8"/>
                </a:solidFill>
                <a:latin typeface="AC Fifindrel"/>
              </a:rPr>
              <a:t>Survey Result III</a:t>
            </a:r>
          </a:p>
        </p:txBody>
      </p:sp>
      <p:grpSp>
        <p:nvGrpSpPr>
          <p:cNvPr id="3" name="Group 3"/>
          <p:cNvGrpSpPr/>
          <p:nvPr/>
        </p:nvGrpSpPr>
        <p:grpSpPr>
          <a:xfrm>
            <a:off x="2676586" y="4810486"/>
            <a:ext cx="9214558" cy="2266228"/>
            <a:chOff x="0" y="0"/>
            <a:chExt cx="12286077" cy="3021637"/>
          </a:xfrm>
        </p:grpSpPr>
        <p:sp>
          <p:nvSpPr>
            <p:cNvPr id="4" name="TextBox 4"/>
            <p:cNvSpPr txBox="1"/>
            <p:nvPr/>
          </p:nvSpPr>
          <p:spPr>
            <a:xfrm>
              <a:off x="0" y="-28575"/>
              <a:ext cx="12286077" cy="590762"/>
            </a:xfrm>
            <a:prstGeom prst="rect">
              <a:avLst/>
            </a:prstGeom>
          </p:spPr>
          <p:txBody>
            <a:bodyPr lIns="0" tIns="0" rIns="0" bIns="0" rtlCol="0" anchor="t">
              <a:spAutoFit/>
            </a:bodyPr>
            <a:lstStyle/>
            <a:p>
              <a:pPr>
                <a:lnSpc>
                  <a:spcPts val="3640"/>
                </a:lnSpc>
              </a:pPr>
              <a:r>
                <a:rPr lang="en-US" sz="2800" spc="280">
                  <a:solidFill>
                    <a:srgbClr val="F5EEE8"/>
                  </a:solidFill>
                  <a:latin typeface="Lora"/>
                </a:rPr>
                <a:t>MINUTES OF MEETING</a:t>
              </a:r>
            </a:p>
          </p:txBody>
        </p:sp>
        <p:sp>
          <p:nvSpPr>
            <p:cNvPr id="5" name="TextBox 5"/>
            <p:cNvSpPr txBox="1"/>
            <p:nvPr/>
          </p:nvSpPr>
          <p:spPr>
            <a:xfrm>
              <a:off x="0" y="628957"/>
              <a:ext cx="12286077" cy="2392680"/>
            </a:xfrm>
            <a:prstGeom prst="rect">
              <a:avLst/>
            </a:prstGeom>
          </p:spPr>
          <p:txBody>
            <a:bodyPr lIns="0" tIns="0" rIns="0" bIns="0" rtlCol="0" anchor="t">
              <a:spAutoFit/>
            </a:bodyPr>
            <a:lstStyle/>
            <a:p>
              <a:pPr>
                <a:lnSpc>
                  <a:spcPts val="3600"/>
                </a:lnSpc>
              </a:pPr>
              <a:r>
                <a:rPr lang="en-US" sz="2400" spc="24">
                  <a:solidFill>
                    <a:srgbClr val="F5EEE8"/>
                  </a:solidFill>
                  <a:latin typeface="Lora"/>
                </a:rPr>
                <a:t>90% of respondents stated that the minutes of meeting are</a:t>
              </a:r>
            </a:p>
            <a:p>
              <a:pPr>
                <a:lnSpc>
                  <a:spcPts val="3600"/>
                </a:lnSpc>
              </a:pPr>
              <a:r>
                <a:rPr lang="en-US" sz="2400" spc="24">
                  <a:solidFill>
                    <a:srgbClr val="F5EEE8"/>
                  </a:solidFill>
                  <a:latin typeface="Lora"/>
                </a:rPr>
                <a:t>viewed in Telegram group. </a:t>
              </a:r>
            </a:p>
            <a:p>
              <a:pPr>
                <a:lnSpc>
                  <a:spcPts val="3600"/>
                </a:lnSpc>
              </a:pPr>
              <a:r>
                <a:rPr lang="en-US" sz="2400" spc="24">
                  <a:solidFill>
                    <a:srgbClr val="F5EEE8"/>
                  </a:solidFill>
                  <a:latin typeface="Lora"/>
                </a:rPr>
                <a:t>10% of respondents still using manual process</a:t>
              </a:r>
            </a:p>
            <a:p>
              <a:pPr>
                <a:lnSpc>
                  <a:spcPts val="3600"/>
                </a:lnSpc>
              </a:pPr>
              <a:r>
                <a:rPr lang="en-US" sz="2400" spc="24">
                  <a:solidFill>
                    <a:srgbClr val="F5EEE8"/>
                  </a:solidFill>
                  <a:latin typeface="Lora"/>
                </a:rPr>
                <a:t>which is on paper minutes of meeting distribution.</a:t>
              </a:r>
            </a:p>
          </p:txBody>
        </p:sp>
      </p:grpSp>
      <p:sp>
        <p:nvSpPr>
          <p:cNvPr id="6" name="AutoShape 6"/>
          <p:cNvSpPr/>
          <p:nvPr/>
        </p:nvSpPr>
        <p:spPr>
          <a:xfrm>
            <a:off x="-457200" y="2495550"/>
            <a:ext cx="2019300" cy="38100"/>
          </a:xfrm>
          <a:prstGeom prst="rect">
            <a:avLst/>
          </a:prstGeom>
          <a:solidFill>
            <a:srgbClr val="F5EEE8"/>
          </a:solidFill>
        </p:spPr>
      </p:sp>
      <p:sp>
        <p:nvSpPr>
          <p:cNvPr id="7" name="AutoShape 7"/>
          <p:cNvSpPr/>
          <p:nvPr/>
        </p:nvSpPr>
        <p:spPr>
          <a:xfrm>
            <a:off x="13411200" y="0"/>
            <a:ext cx="4457700" cy="8877300"/>
          </a:xfrm>
          <a:prstGeom prst="rect">
            <a:avLst/>
          </a:prstGeom>
          <a:solidFill>
            <a:srgbClr val="D6BAAE"/>
          </a:solidFill>
        </p:spPr>
      </p:sp>
      <p:grpSp>
        <p:nvGrpSpPr>
          <p:cNvPr id="8" name="Group 8"/>
          <p:cNvGrpSpPr/>
          <p:nvPr/>
        </p:nvGrpSpPr>
        <p:grpSpPr>
          <a:xfrm>
            <a:off x="12534900" y="1600200"/>
            <a:ext cx="4724400" cy="8686800"/>
            <a:chOff x="0" y="0"/>
            <a:chExt cx="6299200" cy="11582400"/>
          </a:xfrm>
        </p:grpSpPr>
        <p:pic>
          <p:nvPicPr>
            <p:cNvPr id="9" name="Picture 9"/>
            <p:cNvPicPr>
              <a:picLocks noChangeAspect="1"/>
            </p:cNvPicPr>
            <p:nvPr/>
          </p:nvPicPr>
          <p:blipFill>
            <a:blip r:embed="rId2"/>
            <a:srcRect l="22677" r="22677"/>
            <a:stretch>
              <a:fillRect/>
            </a:stretch>
          </p:blipFill>
          <p:spPr>
            <a:xfrm>
              <a:off x="0" y="3945467"/>
              <a:ext cx="6299200" cy="7636933"/>
            </a:xfrm>
            <a:prstGeom prst="rect">
              <a:avLst/>
            </a:prstGeom>
          </p:spPr>
        </p:pic>
        <p:pic>
          <p:nvPicPr>
            <p:cNvPr id="10" name="Picture 10"/>
            <p:cNvPicPr>
              <a:picLocks noChangeAspect="1"/>
            </p:cNvPicPr>
            <p:nvPr/>
          </p:nvPicPr>
          <p:blipFill>
            <a:blip r:embed="rId3"/>
            <a:srcRect t="4250" b="4250"/>
            <a:stretch>
              <a:fillRect/>
            </a:stretch>
          </p:blipFill>
          <p:spPr>
            <a:xfrm>
              <a:off x="0" y="0"/>
              <a:ext cx="6299200" cy="3818467"/>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75030"/>
        </a:solidFill>
        <a:effectLst/>
      </p:bgPr>
    </p:bg>
    <p:spTree>
      <p:nvGrpSpPr>
        <p:cNvPr id="1" name=""/>
        <p:cNvGrpSpPr/>
        <p:nvPr/>
      </p:nvGrpSpPr>
      <p:grpSpPr>
        <a:xfrm>
          <a:off x="0" y="0"/>
          <a:ext cx="0" cy="0"/>
          <a:chOff x="0" y="0"/>
          <a:chExt cx="0" cy="0"/>
        </a:xfrm>
      </p:grpSpPr>
      <p:sp>
        <p:nvSpPr>
          <p:cNvPr id="2" name="TextBox 2"/>
          <p:cNvSpPr txBox="1"/>
          <p:nvPr/>
        </p:nvSpPr>
        <p:spPr>
          <a:xfrm>
            <a:off x="2676586" y="1819275"/>
            <a:ext cx="9020114" cy="1609725"/>
          </a:xfrm>
          <a:prstGeom prst="rect">
            <a:avLst/>
          </a:prstGeom>
        </p:spPr>
        <p:txBody>
          <a:bodyPr lIns="0" tIns="0" rIns="0" bIns="0" rtlCol="0" anchor="t">
            <a:spAutoFit/>
          </a:bodyPr>
          <a:lstStyle/>
          <a:p>
            <a:pPr>
              <a:lnSpc>
                <a:spcPts val="12000"/>
              </a:lnSpc>
            </a:pPr>
            <a:r>
              <a:rPr lang="en-US" sz="12000" spc="359">
                <a:solidFill>
                  <a:srgbClr val="F5EEE8"/>
                </a:solidFill>
                <a:latin typeface="AC Fifindrel"/>
              </a:rPr>
              <a:t>Survey Result IV</a:t>
            </a:r>
          </a:p>
        </p:txBody>
      </p:sp>
      <p:sp>
        <p:nvSpPr>
          <p:cNvPr id="3" name="AutoShape 3"/>
          <p:cNvSpPr/>
          <p:nvPr/>
        </p:nvSpPr>
        <p:spPr>
          <a:xfrm>
            <a:off x="-457200" y="2495550"/>
            <a:ext cx="2019300" cy="38100"/>
          </a:xfrm>
          <a:prstGeom prst="rect">
            <a:avLst/>
          </a:prstGeom>
          <a:solidFill>
            <a:srgbClr val="F5EEE8"/>
          </a:solidFill>
        </p:spPr>
      </p:sp>
      <p:sp>
        <p:nvSpPr>
          <p:cNvPr id="4" name="AutoShape 4"/>
          <p:cNvSpPr/>
          <p:nvPr/>
        </p:nvSpPr>
        <p:spPr>
          <a:xfrm>
            <a:off x="13411200" y="0"/>
            <a:ext cx="4457700" cy="8877300"/>
          </a:xfrm>
          <a:prstGeom prst="rect">
            <a:avLst/>
          </a:prstGeom>
          <a:solidFill>
            <a:srgbClr val="D6BAAE"/>
          </a:solidFill>
        </p:spPr>
      </p:sp>
      <p:grpSp>
        <p:nvGrpSpPr>
          <p:cNvPr id="5" name="Group 5"/>
          <p:cNvGrpSpPr/>
          <p:nvPr/>
        </p:nvGrpSpPr>
        <p:grpSpPr>
          <a:xfrm>
            <a:off x="12534900" y="1600200"/>
            <a:ext cx="4724400" cy="8686800"/>
            <a:chOff x="0" y="0"/>
            <a:chExt cx="6299200" cy="11582400"/>
          </a:xfrm>
        </p:grpSpPr>
        <p:pic>
          <p:nvPicPr>
            <p:cNvPr id="6" name="Picture 6"/>
            <p:cNvPicPr>
              <a:picLocks noChangeAspect="1"/>
            </p:cNvPicPr>
            <p:nvPr/>
          </p:nvPicPr>
          <p:blipFill>
            <a:blip r:embed="rId2"/>
            <a:srcRect l="22677" r="22677"/>
            <a:stretch>
              <a:fillRect/>
            </a:stretch>
          </p:blipFill>
          <p:spPr>
            <a:xfrm>
              <a:off x="0" y="3945467"/>
              <a:ext cx="6299200" cy="7636933"/>
            </a:xfrm>
            <a:prstGeom prst="rect">
              <a:avLst/>
            </a:prstGeom>
          </p:spPr>
        </p:pic>
        <p:pic>
          <p:nvPicPr>
            <p:cNvPr id="7" name="Picture 7"/>
            <p:cNvPicPr>
              <a:picLocks noChangeAspect="1"/>
            </p:cNvPicPr>
            <p:nvPr/>
          </p:nvPicPr>
          <p:blipFill>
            <a:blip r:embed="rId3"/>
            <a:srcRect t="4250" b="4250"/>
            <a:stretch>
              <a:fillRect/>
            </a:stretch>
          </p:blipFill>
          <p:spPr>
            <a:xfrm>
              <a:off x="0" y="0"/>
              <a:ext cx="6299200" cy="3818467"/>
            </a:xfrm>
            <a:prstGeom prst="rect">
              <a:avLst/>
            </a:prstGeom>
          </p:spPr>
        </p:pic>
      </p:grpSp>
      <p:grpSp>
        <p:nvGrpSpPr>
          <p:cNvPr id="8" name="Group 8"/>
          <p:cNvGrpSpPr/>
          <p:nvPr/>
        </p:nvGrpSpPr>
        <p:grpSpPr>
          <a:xfrm>
            <a:off x="2676586" y="4238986"/>
            <a:ext cx="9214558" cy="1809028"/>
            <a:chOff x="0" y="0"/>
            <a:chExt cx="12286077" cy="2412037"/>
          </a:xfrm>
        </p:grpSpPr>
        <p:sp>
          <p:nvSpPr>
            <p:cNvPr id="9" name="TextBox 9"/>
            <p:cNvSpPr txBox="1"/>
            <p:nvPr/>
          </p:nvSpPr>
          <p:spPr>
            <a:xfrm>
              <a:off x="0" y="-28575"/>
              <a:ext cx="12286077" cy="590762"/>
            </a:xfrm>
            <a:prstGeom prst="rect">
              <a:avLst/>
            </a:prstGeom>
          </p:spPr>
          <p:txBody>
            <a:bodyPr lIns="0" tIns="0" rIns="0" bIns="0" rtlCol="0" anchor="t">
              <a:spAutoFit/>
            </a:bodyPr>
            <a:lstStyle/>
            <a:p>
              <a:pPr>
                <a:lnSpc>
                  <a:spcPts val="3640"/>
                </a:lnSpc>
              </a:pPr>
              <a:r>
                <a:rPr lang="en-US" sz="2800" spc="280">
                  <a:solidFill>
                    <a:srgbClr val="F5EEE8"/>
                  </a:solidFill>
                  <a:latin typeface="Lora"/>
                </a:rPr>
                <a:t>LEAVE APPLICATION</a:t>
              </a:r>
            </a:p>
          </p:txBody>
        </p:sp>
        <p:sp>
          <p:nvSpPr>
            <p:cNvPr id="10" name="TextBox 10"/>
            <p:cNvSpPr txBox="1"/>
            <p:nvPr/>
          </p:nvSpPr>
          <p:spPr>
            <a:xfrm>
              <a:off x="0" y="628957"/>
              <a:ext cx="12286077" cy="1783080"/>
            </a:xfrm>
            <a:prstGeom prst="rect">
              <a:avLst/>
            </a:prstGeom>
          </p:spPr>
          <p:txBody>
            <a:bodyPr lIns="0" tIns="0" rIns="0" bIns="0" rtlCol="0" anchor="t">
              <a:spAutoFit/>
            </a:bodyPr>
            <a:lstStyle/>
            <a:p>
              <a:pPr>
                <a:lnSpc>
                  <a:spcPts val="3600"/>
                </a:lnSpc>
              </a:pPr>
              <a:r>
                <a:rPr lang="en-US" sz="2400" spc="24">
                  <a:solidFill>
                    <a:srgbClr val="F5EEE8"/>
                  </a:solidFill>
                  <a:latin typeface="Lora"/>
                </a:rPr>
                <a:t>All respondents apply leave to the government system, HRMIS</a:t>
              </a:r>
            </a:p>
            <a:p>
              <a:pPr>
                <a:lnSpc>
                  <a:spcPts val="3600"/>
                </a:lnSpc>
              </a:pPr>
              <a:r>
                <a:rPr lang="en-US" sz="2400" spc="24">
                  <a:solidFill>
                    <a:srgbClr val="F5EEE8"/>
                  </a:solidFill>
                  <a:latin typeface="Lora"/>
                </a:rPr>
                <a:t>and need to notify the Headmaster manually to make approval in the system.</a:t>
              </a:r>
            </a:p>
          </p:txBody>
        </p:sp>
      </p:grpSp>
      <p:grpSp>
        <p:nvGrpSpPr>
          <p:cNvPr id="11" name="Group 11"/>
          <p:cNvGrpSpPr/>
          <p:nvPr/>
        </p:nvGrpSpPr>
        <p:grpSpPr>
          <a:xfrm>
            <a:off x="2676586" y="7068272"/>
            <a:ext cx="9214558" cy="1809028"/>
            <a:chOff x="0" y="0"/>
            <a:chExt cx="12286077" cy="2412037"/>
          </a:xfrm>
        </p:grpSpPr>
        <p:sp>
          <p:nvSpPr>
            <p:cNvPr id="12" name="TextBox 12"/>
            <p:cNvSpPr txBox="1"/>
            <p:nvPr/>
          </p:nvSpPr>
          <p:spPr>
            <a:xfrm>
              <a:off x="0" y="-28575"/>
              <a:ext cx="12286077" cy="590762"/>
            </a:xfrm>
            <a:prstGeom prst="rect">
              <a:avLst/>
            </a:prstGeom>
          </p:spPr>
          <p:txBody>
            <a:bodyPr lIns="0" tIns="0" rIns="0" bIns="0" rtlCol="0" anchor="t">
              <a:spAutoFit/>
            </a:bodyPr>
            <a:lstStyle/>
            <a:p>
              <a:pPr>
                <a:lnSpc>
                  <a:spcPts val="3640"/>
                </a:lnSpc>
              </a:pPr>
              <a:r>
                <a:rPr lang="en-US" sz="2800" spc="280">
                  <a:solidFill>
                    <a:srgbClr val="F5EEE8"/>
                  </a:solidFill>
                  <a:latin typeface="Lora"/>
                </a:rPr>
                <a:t>HOURLY LEAVE APPLICATION</a:t>
              </a:r>
            </a:p>
          </p:txBody>
        </p:sp>
        <p:sp>
          <p:nvSpPr>
            <p:cNvPr id="13" name="TextBox 13"/>
            <p:cNvSpPr txBox="1"/>
            <p:nvPr/>
          </p:nvSpPr>
          <p:spPr>
            <a:xfrm>
              <a:off x="0" y="628957"/>
              <a:ext cx="12286077" cy="1783080"/>
            </a:xfrm>
            <a:prstGeom prst="rect">
              <a:avLst/>
            </a:prstGeom>
          </p:spPr>
          <p:txBody>
            <a:bodyPr lIns="0" tIns="0" rIns="0" bIns="0" rtlCol="0" anchor="t">
              <a:spAutoFit/>
            </a:bodyPr>
            <a:lstStyle/>
            <a:p>
              <a:pPr>
                <a:lnSpc>
                  <a:spcPts val="3600"/>
                </a:lnSpc>
              </a:pPr>
              <a:r>
                <a:rPr lang="en-US" sz="2400" spc="24">
                  <a:solidFill>
                    <a:srgbClr val="F5EEE8"/>
                  </a:solidFill>
                  <a:latin typeface="Lora"/>
                </a:rPr>
                <a:t>65% of the respondents apply for hourly leave manually by</a:t>
              </a:r>
            </a:p>
            <a:p>
              <a:pPr>
                <a:lnSpc>
                  <a:spcPts val="3600"/>
                </a:lnSpc>
              </a:pPr>
              <a:r>
                <a:rPr lang="en-US" sz="2400" spc="24">
                  <a:solidFill>
                    <a:srgbClr val="F5EEE8"/>
                  </a:solidFill>
                  <a:latin typeface="Lora"/>
                </a:rPr>
                <a:t>filling in form and some of them stated it is difficult in getting approval</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75030"/>
        </a:solidFill>
        <a:effectLst/>
      </p:bgPr>
    </p:bg>
    <p:spTree>
      <p:nvGrpSpPr>
        <p:cNvPr id="1" name=""/>
        <p:cNvGrpSpPr/>
        <p:nvPr/>
      </p:nvGrpSpPr>
      <p:grpSpPr>
        <a:xfrm>
          <a:off x="0" y="0"/>
          <a:ext cx="0" cy="0"/>
          <a:chOff x="0" y="0"/>
          <a:chExt cx="0" cy="0"/>
        </a:xfrm>
      </p:grpSpPr>
      <p:sp>
        <p:nvSpPr>
          <p:cNvPr id="2" name="TextBox 2"/>
          <p:cNvSpPr txBox="1"/>
          <p:nvPr/>
        </p:nvSpPr>
        <p:spPr>
          <a:xfrm>
            <a:off x="2676586" y="1819275"/>
            <a:ext cx="8067614" cy="1609725"/>
          </a:xfrm>
          <a:prstGeom prst="rect">
            <a:avLst/>
          </a:prstGeom>
        </p:spPr>
        <p:txBody>
          <a:bodyPr lIns="0" tIns="0" rIns="0" bIns="0" rtlCol="0" anchor="t">
            <a:spAutoFit/>
          </a:bodyPr>
          <a:lstStyle/>
          <a:p>
            <a:pPr>
              <a:lnSpc>
                <a:spcPts val="12000"/>
              </a:lnSpc>
            </a:pPr>
            <a:r>
              <a:rPr lang="en-US" sz="12000" spc="359">
                <a:solidFill>
                  <a:srgbClr val="F5EEE8"/>
                </a:solidFill>
                <a:latin typeface="AC Fifindrel"/>
              </a:rPr>
              <a:t>Survey Result IV</a:t>
            </a:r>
          </a:p>
        </p:txBody>
      </p:sp>
      <p:sp>
        <p:nvSpPr>
          <p:cNvPr id="3" name="AutoShape 3"/>
          <p:cNvSpPr/>
          <p:nvPr/>
        </p:nvSpPr>
        <p:spPr>
          <a:xfrm>
            <a:off x="-457200" y="2495550"/>
            <a:ext cx="2019300" cy="38100"/>
          </a:xfrm>
          <a:prstGeom prst="rect">
            <a:avLst/>
          </a:prstGeom>
          <a:solidFill>
            <a:srgbClr val="F5EEE8"/>
          </a:solidFill>
        </p:spPr>
      </p:sp>
      <p:sp>
        <p:nvSpPr>
          <p:cNvPr id="4" name="AutoShape 4"/>
          <p:cNvSpPr/>
          <p:nvPr/>
        </p:nvSpPr>
        <p:spPr>
          <a:xfrm>
            <a:off x="13411200" y="0"/>
            <a:ext cx="4457700" cy="8877300"/>
          </a:xfrm>
          <a:prstGeom prst="rect">
            <a:avLst/>
          </a:prstGeom>
          <a:solidFill>
            <a:srgbClr val="D6BAAE"/>
          </a:solidFill>
        </p:spPr>
      </p:sp>
      <p:grpSp>
        <p:nvGrpSpPr>
          <p:cNvPr id="5" name="Group 5"/>
          <p:cNvGrpSpPr/>
          <p:nvPr/>
        </p:nvGrpSpPr>
        <p:grpSpPr>
          <a:xfrm>
            <a:off x="12534900" y="1600200"/>
            <a:ext cx="4724400" cy="8686800"/>
            <a:chOff x="0" y="0"/>
            <a:chExt cx="6299200" cy="11582400"/>
          </a:xfrm>
        </p:grpSpPr>
        <p:pic>
          <p:nvPicPr>
            <p:cNvPr id="6" name="Picture 6"/>
            <p:cNvPicPr>
              <a:picLocks noChangeAspect="1"/>
            </p:cNvPicPr>
            <p:nvPr/>
          </p:nvPicPr>
          <p:blipFill>
            <a:blip r:embed="rId2"/>
            <a:srcRect l="22677" r="22677"/>
            <a:stretch>
              <a:fillRect/>
            </a:stretch>
          </p:blipFill>
          <p:spPr>
            <a:xfrm>
              <a:off x="0" y="3945467"/>
              <a:ext cx="6299200" cy="7636933"/>
            </a:xfrm>
            <a:prstGeom prst="rect">
              <a:avLst/>
            </a:prstGeom>
          </p:spPr>
        </p:pic>
        <p:pic>
          <p:nvPicPr>
            <p:cNvPr id="7" name="Picture 7"/>
            <p:cNvPicPr>
              <a:picLocks noChangeAspect="1"/>
            </p:cNvPicPr>
            <p:nvPr/>
          </p:nvPicPr>
          <p:blipFill>
            <a:blip r:embed="rId3"/>
            <a:srcRect t="4250" b="4250"/>
            <a:stretch>
              <a:fillRect/>
            </a:stretch>
          </p:blipFill>
          <p:spPr>
            <a:xfrm>
              <a:off x="0" y="0"/>
              <a:ext cx="6299200" cy="3818467"/>
            </a:xfrm>
            <a:prstGeom prst="rect">
              <a:avLst/>
            </a:prstGeom>
          </p:spPr>
        </p:pic>
      </p:grpSp>
      <p:sp>
        <p:nvSpPr>
          <p:cNvPr id="8" name="TextBox 8"/>
          <p:cNvSpPr txBox="1"/>
          <p:nvPr/>
        </p:nvSpPr>
        <p:spPr>
          <a:xfrm>
            <a:off x="2676586" y="5036185"/>
            <a:ext cx="8643058" cy="907415"/>
          </a:xfrm>
          <a:prstGeom prst="rect">
            <a:avLst/>
          </a:prstGeom>
        </p:spPr>
        <p:txBody>
          <a:bodyPr lIns="0" tIns="0" rIns="0" bIns="0" rtlCol="0" anchor="t">
            <a:spAutoFit/>
          </a:bodyPr>
          <a:lstStyle/>
          <a:p>
            <a:pPr>
              <a:lnSpc>
                <a:spcPts val="3640"/>
              </a:lnSpc>
            </a:pPr>
            <a:r>
              <a:rPr lang="en-US" sz="2800" spc="280" dirty="0">
                <a:solidFill>
                  <a:srgbClr val="F5EEE8"/>
                </a:solidFill>
                <a:latin typeface="Lora"/>
              </a:rPr>
              <a:t>FOR FULL RESULTS PLEASE GO TO THIS </a:t>
            </a:r>
            <a:r>
              <a:rPr lang="en-US" sz="2800" u="sng" spc="280" dirty="0">
                <a:solidFill>
                  <a:schemeClr val="bg1"/>
                </a:solidFill>
                <a:latin typeface="Lora"/>
                <a:hlinkClick r:id="rId4">
                  <a:extLst>
                    <a:ext uri="{A12FA001-AC4F-418D-AE19-62706E023703}">
                      <ahyp:hlinkClr xmlns:ahyp="http://schemas.microsoft.com/office/drawing/2018/hyperlinkcolor" val="tx"/>
                    </a:ext>
                  </a:extLst>
                </a:hlinkClick>
              </a:rPr>
              <a:t>LINK</a:t>
            </a:r>
            <a:endParaRPr lang="en-US" sz="2800" u="sng" spc="280" dirty="0">
              <a:solidFill>
                <a:schemeClr val="bg1"/>
              </a:solidFill>
              <a:latin typeface="Lor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75030"/>
        </a:solidFill>
        <a:effectLst/>
      </p:bgPr>
    </p:bg>
    <p:spTree>
      <p:nvGrpSpPr>
        <p:cNvPr id="1" name=""/>
        <p:cNvGrpSpPr/>
        <p:nvPr/>
      </p:nvGrpSpPr>
      <p:grpSpPr>
        <a:xfrm>
          <a:off x="0" y="0"/>
          <a:ext cx="0" cy="0"/>
          <a:chOff x="0" y="0"/>
          <a:chExt cx="0" cy="0"/>
        </a:xfrm>
      </p:grpSpPr>
      <p:sp>
        <p:nvSpPr>
          <p:cNvPr id="7" name="TextBox 4">
            <a:extLst>
              <a:ext uri="{FF2B5EF4-FFF2-40B4-BE49-F238E27FC236}">
                <a16:creationId xmlns:a16="http://schemas.microsoft.com/office/drawing/2014/main" id="{6305C7BE-6F14-473C-9D03-1524B005C1D0}"/>
              </a:ext>
            </a:extLst>
          </p:cNvPr>
          <p:cNvSpPr txBox="1"/>
          <p:nvPr/>
        </p:nvSpPr>
        <p:spPr>
          <a:xfrm>
            <a:off x="4495800" y="1104900"/>
            <a:ext cx="8615332" cy="1538883"/>
          </a:xfrm>
          <a:prstGeom prst="rect">
            <a:avLst/>
          </a:prstGeom>
        </p:spPr>
        <p:txBody>
          <a:bodyPr wrap="square" lIns="0" tIns="0" rIns="0" bIns="0" rtlCol="0" anchor="t">
            <a:spAutoFit/>
          </a:bodyPr>
          <a:lstStyle/>
          <a:p>
            <a:pPr>
              <a:lnSpc>
                <a:spcPts val="12000"/>
              </a:lnSpc>
            </a:pPr>
            <a:r>
              <a:rPr lang="en-US" sz="12000" spc="359" dirty="0">
                <a:solidFill>
                  <a:srgbClr val="F5EEE8"/>
                </a:solidFill>
                <a:latin typeface="AC Fifindrel"/>
              </a:rPr>
              <a:t>Modules I have done</a:t>
            </a:r>
          </a:p>
        </p:txBody>
      </p:sp>
      <p:sp>
        <p:nvSpPr>
          <p:cNvPr id="8" name="TextBox 5">
            <a:extLst>
              <a:ext uri="{FF2B5EF4-FFF2-40B4-BE49-F238E27FC236}">
                <a16:creationId xmlns:a16="http://schemas.microsoft.com/office/drawing/2014/main" id="{D753807E-A169-4073-B240-E4C81228FC0F}"/>
              </a:ext>
            </a:extLst>
          </p:cNvPr>
          <p:cNvSpPr txBox="1"/>
          <p:nvPr/>
        </p:nvSpPr>
        <p:spPr>
          <a:xfrm>
            <a:off x="4530436" y="3653260"/>
            <a:ext cx="3657600" cy="3386568"/>
          </a:xfrm>
          <a:prstGeom prst="rect">
            <a:avLst/>
          </a:prstGeom>
        </p:spPr>
        <p:txBody>
          <a:bodyPr wrap="square" lIns="0" tIns="0" rIns="0" bIns="0" rtlCol="0" anchor="t">
            <a:spAutoFit/>
          </a:bodyPr>
          <a:lstStyle/>
          <a:p>
            <a:pPr marL="457200" indent="-457200">
              <a:lnSpc>
                <a:spcPct val="300000"/>
              </a:lnSpc>
              <a:buFont typeface="Arial" panose="020B0604020202020204" pitchFamily="34" charset="0"/>
              <a:buChar char="•"/>
            </a:pPr>
            <a:r>
              <a:rPr lang="en-US" sz="2600" spc="26" dirty="0">
                <a:solidFill>
                  <a:srgbClr val="F5EEE8"/>
                </a:solidFill>
                <a:latin typeface="Lora"/>
              </a:rPr>
              <a:t>Assign Task</a:t>
            </a:r>
          </a:p>
          <a:p>
            <a:pPr marL="457200" indent="-457200">
              <a:lnSpc>
                <a:spcPct val="300000"/>
              </a:lnSpc>
              <a:buFont typeface="Arial" panose="020B0604020202020204" pitchFamily="34" charset="0"/>
              <a:buChar char="•"/>
            </a:pPr>
            <a:r>
              <a:rPr lang="en-US" sz="2600" spc="26" dirty="0">
                <a:solidFill>
                  <a:srgbClr val="F5EEE8"/>
                </a:solidFill>
                <a:latin typeface="Lora"/>
              </a:rPr>
              <a:t>Meeting Invitation</a:t>
            </a:r>
          </a:p>
          <a:p>
            <a:pPr marL="457200" indent="-457200">
              <a:lnSpc>
                <a:spcPct val="300000"/>
              </a:lnSpc>
              <a:buFont typeface="Arial" panose="020B0604020202020204" pitchFamily="34" charset="0"/>
              <a:buChar char="•"/>
            </a:pPr>
            <a:r>
              <a:rPr lang="en-US" sz="2600" spc="26" dirty="0">
                <a:solidFill>
                  <a:srgbClr val="F5EEE8"/>
                </a:solidFill>
                <a:latin typeface="Lora"/>
              </a:rPr>
              <a:t>Meeting Info</a:t>
            </a:r>
          </a:p>
        </p:txBody>
      </p:sp>
      <p:sp>
        <p:nvSpPr>
          <p:cNvPr id="9" name="AutoShape 6">
            <a:extLst>
              <a:ext uri="{FF2B5EF4-FFF2-40B4-BE49-F238E27FC236}">
                <a16:creationId xmlns:a16="http://schemas.microsoft.com/office/drawing/2014/main" id="{53F7F352-D544-4E82-B5E0-430019BB5F21}"/>
              </a:ext>
            </a:extLst>
          </p:cNvPr>
          <p:cNvSpPr/>
          <p:nvPr/>
        </p:nvSpPr>
        <p:spPr>
          <a:xfrm>
            <a:off x="8058150" y="2351371"/>
            <a:ext cx="2019300" cy="38100"/>
          </a:xfrm>
          <a:prstGeom prst="rect">
            <a:avLst/>
          </a:prstGeom>
          <a:solidFill>
            <a:srgbClr val="F5EEE8"/>
          </a:solidFill>
        </p:spPr>
      </p:sp>
      <p:sp>
        <p:nvSpPr>
          <p:cNvPr id="10" name="Right Brace 9">
            <a:extLst>
              <a:ext uri="{FF2B5EF4-FFF2-40B4-BE49-F238E27FC236}">
                <a16:creationId xmlns:a16="http://schemas.microsoft.com/office/drawing/2014/main" id="{AF846A04-9632-4F7C-BEE3-F6F4F81817B5}"/>
              </a:ext>
            </a:extLst>
          </p:cNvPr>
          <p:cNvSpPr/>
          <p:nvPr/>
        </p:nvSpPr>
        <p:spPr>
          <a:xfrm>
            <a:off x="8809295" y="4091237"/>
            <a:ext cx="457200" cy="2931273"/>
          </a:xfrm>
          <a:prstGeom prst="rightBrace">
            <a:avLst/>
          </a:prstGeom>
          <a:ln>
            <a:solidFill>
              <a:schemeClr val="bg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MY">
              <a:ln>
                <a:solidFill>
                  <a:schemeClr val="bg1"/>
                </a:solidFill>
              </a:ln>
              <a:solidFill>
                <a:schemeClr val="bg1"/>
              </a:solidFill>
            </a:endParaRPr>
          </a:p>
        </p:txBody>
      </p:sp>
      <p:sp>
        <p:nvSpPr>
          <p:cNvPr id="11" name="TextBox 5">
            <a:extLst>
              <a:ext uri="{FF2B5EF4-FFF2-40B4-BE49-F238E27FC236}">
                <a16:creationId xmlns:a16="http://schemas.microsoft.com/office/drawing/2014/main" id="{DD1287B3-39D2-4F61-BD98-E389E9BC7101}"/>
              </a:ext>
            </a:extLst>
          </p:cNvPr>
          <p:cNvSpPr txBox="1"/>
          <p:nvPr/>
        </p:nvSpPr>
        <p:spPr>
          <a:xfrm>
            <a:off x="9887754" y="3635942"/>
            <a:ext cx="2983459" cy="3386568"/>
          </a:xfrm>
          <a:prstGeom prst="rect">
            <a:avLst/>
          </a:prstGeom>
        </p:spPr>
        <p:txBody>
          <a:bodyPr wrap="square" lIns="0" tIns="0" rIns="0" bIns="0" rtlCol="0" anchor="t">
            <a:spAutoFit/>
          </a:bodyPr>
          <a:lstStyle/>
          <a:p>
            <a:pPr marL="457200" indent="-457200">
              <a:lnSpc>
                <a:spcPct val="300000"/>
              </a:lnSpc>
              <a:buFont typeface="Arial" panose="020B0604020202020204" pitchFamily="34" charset="0"/>
              <a:buChar char="•"/>
            </a:pPr>
            <a:r>
              <a:rPr lang="en-US" sz="2600" spc="26" dirty="0">
                <a:solidFill>
                  <a:srgbClr val="F5EEE8"/>
                </a:solidFill>
                <a:latin typeface="Lora"/>
              </a:rPr>
              <a:t>Create / Add</a:t>
            </a:r>
          </a:p>
          <a:p>
            <a:pPr marL="457200" indent="-457200">
              <a:lnSpc>
                <a:spcPct val="300000"/>
              </a:lnSpc>
              <a:buFont typeface="Arial" panose="020B0604020202020204" pitchFamily="34" charset="0"/>
              <a:buChar char="•"/>
            </a:pPr>
            <a:r>
              <a:rPr lang="en-US" sz="2600" spc="26" dirty="0">
                <a:solidFill>
                  <a:srgbClr val="F5EEE8"/>
                </a:solidFill>
                <a:latin typeface="Lora"/>
              </a:rPr>
              <a:t>View</a:t>
            </a:r>
          </a:p>
          <a:p>
            <a:pPr marL="457200" indent="-457200">
              <a:lnSpc>
                <a:spcPct val="300000"/>
              </a:lnSpc>
              <a:buFont typeface="Arial" panose="020B0604020202020204" pitchFamily="34" charset="0"/>
              <a:buChar char="•"/>
            </a:pPr>
            <a:r>
              <a:rPr lang="en-US" sz="2600" spc="26" dirty="0">
                <a:solidFill>
                  <a:srgbClr val="F5EEE8"/>
                </a:solidFill>
                <a:latin typeface="Lora"/>
              </a:rPr>
              <a:t>Delete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EEE8"/>
        </a:solidFill>
        <a:effectLst/>
      </p:bgPr>
    </p:bg>
    <p:spTree>
      <p:nvGrpSpPr>
        <p:cNvPr id="1" name=""/>
        <p:cNvGrpSpPr/>
        <p:nvPr/>
      </p:nvGrpSpPr>
      <p:grpSpPr>
        <a:xfrm>
          <a:off x="0" y="0"/>
          <a:ext cx="0" cy="0"/>
          <a:chOff x="0" y="0"/>
          <a:chExt cx="0" cy="0"/>
        </a:xfrm>
      </p:grpSpPr>
      <p:sp>
        <p:nvSpPr>
          <p:cNvPr id="2" name="AutoShape 2"/>
          <p:cNvSpPr/>
          <p:nvPr/>
        </p:nvSpPr>
        <p:spPr>
          <a:xfrm>
            <a:off x="-419100" y="-1238250"/>
            <a:ext cx="5600700" cy="11849100"/>
          </a:xfrm>
          <a:prstGeom prst="rect">
            <a:avLst/>
          </a:prstGeom>
          <a:solidFill>
            <a:srgbClr val="D6BAAE"/>
          </a:solidFill>
        </p:spPr>
      </p:sp>
      <p:sp>
        <p:nvSpPr>
          <p:cNvPr id="3" name="AutoShape 3"/>
          <p:cNvSpPr/>
          <p:nvPr/>
        </p:nvSpPr>
        <p:spPr>
          <a:xfrm>
            <a:off x="17171639" y="3448050"/>
            <a:ext cx="2019300" cy="38100"/>
          </a:xfrm>
          <a:prstGeom prst="rect">
            <a:avLst/>
          </a:prstGeom>
          <a:solidFill>
            <a:srgbClr val="323232"/>
          </a:solidFill>
        </p:spPr>
      </p:sp>
      <p:sp>
        <p:nvSpPr>
          <p:cNvPr id="4" name="TextBox 4"/>
          <p:cNvSpPr txBox="1"/>
          <p:nvPr/>
        </p:nvSpPr>
        <p:spPr>
          <a:xfrm>
            <a:off x="9810136" y="2028825"/>
            <a:ext cx="7000814" cy="3133725"/>
          </a:xfrm>
          <a:prstGeom prst="rect">
            <a:avLst/>
          </a:prstGeom>
        </p:spPr>
        <p:txBody>
          <a:bodyPr lIns="0" tIns="0" rIns="0" bIns="0" rtlCol="0" anchor="t">
            <a:spAutoFit/>
          </a:bodyPr>
          <a:lstStyle/>
          <a:p>
            <a:pPr algn="r">
              <a:lnSpc>
                <a:spcPts val="12000"/>
              </a:lnSpc>
            </a:pPr>
            <a:r>
              <a:rPr lang="en-US" sz="12000" spc="359">
                <a:solidFill>
                  <a:srgbClr val="323232"/>
                </a:solidFill>
                <a:latin typeface="AC Fifindrel"/>
              </a:rPr>
              <a:t>Requirement Elicitation</a:t>
            </a:r>
          </a:p>
        </p:txBody>
      </p:sp>
      <p:grpSp>
        <p:nvGrpSpPr>
          <p:cNvPr id="5" name="Group 5"/>
          <p:cNvGrpSpPr>
            <a:grpSpLocks noChangeAspect="1"/>
          </p:cNvGrpSpPr>
          <p:nvPr/>
        </p:nvGrpSpPr>
        <p:grpSpPr>
          <a:xfrm>
            <a:off x="3140130" y="2581275"/>
            <a:ext cx="4082939" cy="5657850"/>
            <a:chOff x="0" y="0"/>
            <a:chExt cx="4734560" cy="6560820"/>
          </a:xfrm>
        </p:grpSpPr>
        <p:sp>
          <p:nvSpPr>
            <p:cNvPr id="6" name="Freeform 6"/>
            <p:cNvSpPr/>
            <p:nvPr/>
          </p:nvSpPr>
          <p:spPr>
            <a:xfrm>
              <a:off x="36830" y="50800"/>
              <a:ext cx="4645660" cy="6473190"/>
            </a:xfrm>
            <a:custGeom>
              <a:avLst/>
              <a:gdLst/>
              <a:ahLst/>
              <a:cxnLst/>
              <a:rect l="l" t="t" r="r" b="b"/>
              <a:pathLst>
                <a:path w="4645660" h="647319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id="7" name="Freeform 7"/>
            <p:cNvSpPr/>
            <p:nvPr/>
          </p:nvSpPr>
          <p:spPr>
            <a:xfrm>
              <a:off x="0" y="16511"/>
              <a:ext cx="4716780" cy="6544310"/>
            </a:xfrm>
            <a:custGeom>
              <a:avLst/>
              <a:gdLst/>
              <a:ahLst/>
              <a:cxnLst/>
              <a:rect l="l" t="t" r="r" b="b"/>
              <a:pathLst>
                <a:path w="4716780" h="654431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id="8" name="Freeform 8"/>
            <p:cNvSpPr/>
            <p:nvPr/>
          </p:nvSpPr>
          <p:spPr>
            <a:xfrm>
              <a:off x="256540" y="265430"/>
              <a:ext cx="4207510" cy="6043930"/>
            </a:xfrm>
            <a:custGeom>
              <a:avLst/>
              <a:gdLst/>
              <a:ahLst/>
              <a:cxnLst/>
              <a:rect l="l" t="t" r="r" b="b"/>
              <a:pathLst>
                <a:path w="4207510" h="604393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5418" t="678" r="5713" b="-14689"/>
              </a:stretch>
            </a:blipFill>
          </p:spPr>
        </p:sp>
        <p:sp>
          <p:nvSpPr>
            <p:cNvPr id="9" name="Freeform 9"/>
            <p:cNvSpPr/>
            <p:nvPr/>
          </p:nvSpPr>
          <p:spPr>
            <a:xfrm>
              <a:off x="1951378" y="120589"/>
              <a:ext cx="79963" cy="76322"/>
            </a:xfrm>
            <a:custGeom>
              <a:avLst/>
              <a:gdLst/>
              <a:ahLst/>
              <a:cxnLst/>
              <a:rect l="l" t="t" r="r" b="b"/>
              <a:pathLst>
                <a:path w="79963" h="76322">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id="10" name="Freeform 10"/>
            <p:cNvSpPr/>
            <p:nvPr/>
          </p:nvSpPr>
          <p:spPr>
            <a:xfrm>
              <a:off x="2119473" y="104052"/>
              <a:ext cx="114614" cy="109395"/>
            </a:xfrm>
            <a:custGeom>
              <a:avLst/>
              <a:gdLst/>
              <a:ahLst/>
              <a:cxnLst/>
              <a:rect l="l" t="t" r="r" b="b"/>
              <a:pathLst>
                <a:path w="114614" h="109395">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id="11" name="Freeform 11"/>
            <p:cNvSpPr/>
            <p:nvPr/>
          </p:nvSpPr>
          <p:spPr>
            <a:xfrm>
              <a:off x="2328944" y="128221"/>
              <a:ext cx="63971" cy="61058"/>
            </a:xfrm>
            <a:custGeom>
              <a:avLst/>
              <a:gdLst/>
              <a:ahLst/>
              <a:cxnLst/>
              <a:rect l="l" t="t" r="r" b="b"/>
              <a:pathLst>
                <a:path w="63971" h="61058">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id="12" name="Freeform 12"/>
            <p:cNvSpPr/>
            <p:nvPr/>
          </p:nvSpPr>
          <p:spPr>
            <a:xfrm>
              <a:off x="2346270" y="144758"/>
              <a:ext cx="29320" cy="27985"/>
            </a:xfrm>
            <a:custGeom>
              <a:avLst/>
              <a:gdLst/>
              <a:ahLst/>
              <a:cxnLst/>
              <a:rect l="l" t="t" r="r" b="b"/>
              <a:pathLst>
                <a:path w="29320" h="27985">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id="13" name="Freeform 13"/>
            <p:cNvSpPr/>
            <p:nvPr/>
          </p:nvSpPr>
          <p:spPr>
            <a:xfrm>
              <a:off x="2344044" y="144768"/>
              <a:ext cx="15993" cy="15264"/>
            </a:xfrm>
            <a:custGeom>
              <a:avLst/>
              <a:gdLst/>
              <a:ahLst/>
              <a:cxnLst/>
              <a:rect l="l" t="t" r="r" b="b"/>
              <a:pathLst>
                <a:path w="15993" h="15264">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id="14" name="Freeform 14"/>
            <p:cNvSpPr/>
            <p:nvPr/>
          </p:nvSpPr>
          <p:spPr>
            <a:xfrm>
              <a:off x="4716780" y="53467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id="15" name="Freeform 15"/>
            <p:cNvSpPr/>
            <p:nvPr/>
          </p:nvSpPr>
          <p:spPr>
            <a:xfrm>
              <a:off x="4716780" y="86106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id="16" name="Freeform 16"/>
            <p:cNvSpPr/>
            <p:nvPr/>
          </p:nvSpPr>
          <p:spPr>
            <a:xfrm>
              <a:off x="4064000" y="-2540"/>
              <a:ext cx="320040" cy="19050"/>
            </a:xfrm>
            <a:custGeom>
              <a:avLst/>
              <a:gdLst/>
              <a:ahLst/>
              <a:cxnLst/>
              <a:rect l="l" t="t" r="r" b="b"/>
              <a:pathLst>
                <a:path w="320040" h="1905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p:spPr>
        </p:sp>
      </p:grpSp>
      <p:grpSp>
        <p:nvGrpSpPr>
          <p:cNvPr id="17" name="Group 17"/>
          <p:cNvGrpSpPr/>
          <p:nvPr/>
        </p:nvGrpSpPr>
        <p:grpSpPr>
          <a:xfrm>
            <a:off x="10776481" y="5657992"/>
            <a:ext cx="6395158" cy="2267520"/>
            <a:chOff x="0" y="0"/>
            <a:chExt cx="8526877" cy="3023360"/>
          </a:xfrm>
        </p:grpSpPr>
        <p:sp>
          <p:nvSpPr>
            <p:cNvPr id="18" name="TextBox 18"/>
            <p:cNvSpPr txBox="1"/>
            <p:nvPr/>
          </p:nvSpPr>
          <p:spPr>
            <a:xfrm>
              <a:off x="0" y="-9525"/>
              <a:ext cx="8526877" cy="619125"/>
            </a:xfrm>
            <a:prstGeom prst="rect">
              <a:avLst/>
            </a:prstGeom>
          </p:spPr>
          <p:txBody>
            <a:bodyPr lIns="0" tIns="0" rIns="0" bIns="0" rtlCol="0" anchor="t">
              <a:spAutoFit/>
            </a:bodyPr>
            <a:lstStyle/>
            <a:p>
              <a:pPr algn="r">
                <a:lnSpc>
                  <a:spcPts val="3600"/>
                </a:lnSpc>
              </a:pPr>
              <a:r>
                <a:rPr lang="en-US" sz="3000" spc="179">
                  <a:solidFill>
                    <a:srgbClr val="323232"/>
                  </a:solidFill>
                  <a:latin typeface="Lora Bold"/>
                </a:rPr>
                <a:t>INTERVIEW</a:t>
              </a:r>
            </a:p>
          </p:txBody>
        </p:sp>
        <p:sp>
          <p:nvSpPr>
            <p:cNvPr id="19" name="TextBox 19"/>
            <p:cNvSpPr txBox="1"/>
            <p:nvPr/>
          </p:nvSpPr>
          <p:spPr>
            <a:xfrm>
              <a:off x="0" y="1098040"/>
              <a:ext cx="8526877" cy="1925320"/>
            </a:xfrm>
            <a:prstGeom prst="rect">
              <a:avLst/>
            </a:prstGeom>
          </p:spPr>
          <p:txBody>
            <a:bodyPr lIns="0" tIns="0" rIns="0" bIns="0" rtlCol="0" anchor="t">
              <a:spAutoFit/>
            </a:bodyPr>
            <a:lstStyle/>
            <a:p>
              <a:pPr algn="r">
                <a:lnSpc>
                  <a:spcPts val="3900"/>
                </a:lnSpc>
              </a:pPr>
              <a:r>
                <a:rPr lang="en-US" sz="2600" spc="26">
                  <a:solidFill>
                    <a:srgbClr val="323232"/>
                  </a:solidFill>
                  <a:latin typeface="Lora"/>
                </a:rPr>
                <a:t>We have interviewed our stakeholder, Encik Ishak to understand their problems and gather requirements.</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75030"/>
        </a:solidFill>
        <a:effectLst/>
      </p:bgPr>
    </p:bg>
    <p:spTree>
      <p:nvGrpSpPr>
        <p:cNvPr id="1" name=""/>
        <p:cNvGrpSpPr/>
        <p:nvPr/>
      </p:nvGrpSpPr>
      <p:grpSpPr>
        <a:xfrm>
          <a:off x="0" y="0"/>
          <a:ext cx="0" cy="0"/>
          <a:chOff x="0" y="0"/>
          <a:chExt cx="0" cy="0"/>
        </a:xfrm>
      </p:grpSpPr>
      <p:sp>
        <p:nvSpPr>
          <p:cNvPr id="2" name="TextBox 2"/>
          <p:cNvSpPr txBox="1"/>
          <p:nvPr/>
        </p:nvSpPr>
        <p:spPr>
          <a:xfrm>
            <a:off x="2676586" y="1819275"/>
            <a:ext cx="8681158" cy="1609725"/>
          </a:xfrm>
          <a:prstGeom prst="rect">
            <a:avLst/>
          </a:prstGeom>
        </p:spPr>
        <p:txBody>
          <a:bodyPr lIns="0" tIns="0" rIns="0" bIns="0" rtlCol="0" anchor="t">
            <a:spAutoFit/>
          </a:bodyPr>
          <a:lstStyle/>
          <a:p>
            <a:pPr>
              <a:lnSpc>
                <a:spcPts val="12000"/>
              </a:lnSpc>
            </a:pPr>
            <a:r>
              <a:rPr lang="en-US" sz="12000" spc="359">
                <a:solidFill>
                  <a:srgbClr val="F5EEE8"/>
                </a:solidFill>
                <a:latin typeface="AC Fifindrel"/>
              </a:rPr>
              <a:t>Interview Result I</a:t>
            </a:r>
          </a:p>
        </p:txBody>
      </p:sp>
      <p:grpSp>
        <p:nvGrpSpPr>
          <p:cNvPr id="3" name="Group 3"/>
          <p:cNvGrpSpPr/>
          <p:nvPr/>
        </p:nvGrpSpPr>
        <p:grpSpPr>
          <a:xfrm>
            <a:off x="2143186" y="3715111"/>
            <a:ext cx="9214558" cy="1809028"/>
            <a:chOff x="0" y="0"/>
            <a:chExt cx="12286077" cy="2412037"/>
          </a:xfrm>
        </p:grpSpPr>
        <p:sp>
          <p:nvSpPr>
            <p:cNvPr id="4" name="TextBox 4"/>
            <p:cNvSpPr txBox="1"/>
            <p:nvPr/>
          </p:nvSpPr>
          <p:spPr>
            <a:xfrm>
              <a:off x="0" y="-28575"/>
              <a:ext cx="12286077" cy="590762"/>
            </a:xfrm>
            <a:prstGeom prst="rect">
              <a:avLst/>
            </a:prstGeom>
          </p:spPr>
          <p:txBody>
            <a:bodyPr lIns="0" tIns="0" rIns="0" bIns="0" rtlCol="0" anchor="t">
              <a:spAutoFit/>
            </a:bodyPr>
            <a:lstStyle/>
            <a:p>
              <a:pPr>
                <a:lnSpc>
                  <a:spcPts val="3640"/>
                </a:lnSpc>
              </a:pPr>
              <a:r>
                <a:rPr lang="en-US" sz="2800" spc="280">
                  <a:solidFill>
                    <a:srgbClr val="F5EEE8"/>
                  </a:solidFill>
                  <a:latin typeface="Lora"/>
                </a:rPr>
                <a:t>WHATSAPP &amp; TELEGRAM PLATFORM</a:t>
              </a:r>
            </a:p>
          </p:txBody>
        </p:sp>
        <p:sp>
          <p:nvSpPr>
            <p:cNvPr id="5" name="TextBox 5"/>
            <p:cNvSpPr txBox="1"/>
            <p:nvPr/>
          </p:nvSpPr>
          <p:spPr>
            <a:xfrm>
              <a:off x="0" y="628957"/>
              <a:ext cx="12286077" cy="1783080"/>
            </a:xfrm>
            <a:prstGeom prst="rect">
              <a:avLst/>
            </a:prstGeom>
          </p:spPr>
          <p:txBody>
            <a:bodyPr lIns="0" tIns="0" rIns="0" bIns="0" rtlCol="0" anchor="t">
              <a:spAutoFit/>
            </a:bodyPr>
            <a:lstStyle/>
            <a:p>
              <a:pPr marL="396240" lvl="1" indent="-198120">
                <a:lnSpc>
                  <a:spcPts val="3600"/>
                </a:lnSpc>
                <a:buFont typeface="Arial"/>
                <a:buChar char="•"/>
              </a:pPr>
              <a:r>
                <a:rPr lang="en-US" sz="2400" spc="24">
                  <a:solidFill>
                    <a:srgbClr val="F5EEE8"/>
                  </a:solidFill>
                  <a:latin typeface="Lora"/>
                </a:rPr>
                <a:t>T check staff </a:t>
              </a:r>
              <a:r>
                <a:rPr lang="en-US" sz="2400" spc="24">
                  <a:solidFill>
                    <a:srgbClr val="F5EEE8"/>
                  </a:solidFill>
                  <a:latin typeface="Arimo"/>
                </a:rPr>
                <a:t>availability by voting one week earlier to invite to a meeting.</a:t>
              </a:r>
            </a:p>
            <a:p>
              <a:pPr marL="396240" lvl="1" indent="-198120">
                <a:lnSpc>
                  <a:spcPts val="3600"/>
                </a:lnSpc>
                <a:buFont typeface="Arial"/>
                <a:buChar char="•"/>
              </a:pPr>
              <a:r>
                <a:rPr lang="en-US" sz="2400" spc="24">
                  <a:solidFill>
                    <a:srgbClr val="F5EEE8"/>
                  </a:solidFill>
                  <a:latin typeface="Lora"/>
                </a:rPr>
                <a:t>To update their task progress.</a:t>
              </a:r>
            </a:p>
          </p:txBody>
        </p:sp>
      </p:grpSp>
      <p:sp>
        <p:nvSpPr>
          <p:cNvPr id="6" name="AutoShape 6"/>
          <p:cNvSpPr/>
          <p:nvPr/>
        </p:nvSpPr>
        <p:spPr>
          <a:xfrm>
            <a:off x="-457200" y="2495550"/>
            <a:ext cx="2019300" cy="38100"/>
          </a:xfrm>
          <a:prstGeom prst="rect">
            <a:avLst/>
          </a:prstGeom>
          <a:solidFill>
            <a:srgbClr val="F5EEE8"/>
          </a:solidFill>
        </p:spPr>
      </p:sp>
      <p:sp>
        <p:nvSpPr>
          <p:cNvPr id="7" name="AutoShape 7"/>
          <p:cNvSpPr/>
          <p:nvPr/>
        </p:nvSpPr>
        <p:spPr>
          <a:xfrm>
            <a:off x="13411200" y="0"/>
            <a:ext cx="4457700" cy="8877300"/>
          </a:xfrm>
          <a:prstGeom prst="rect">
            <a:avLst/>
          </a:prstGeom>
          <a:solidFill>
            <a:srgbClr val="D6BAAE"/>
          </a:solidFill>
        </p:spPr>
      </p:sp>
      <p:grpSp>
        <p:nvGrpSpPr>
          <p:cNvPr id="8" name="Group 8"/>
          <p:cNvGrpSpPr/>
          <p:nvPr/>
        </p:nvGrpSpPr>
        <p:grpSpPr>
          <a:xfrm>
            <a:off x="12534900" y="1600200"/>
            <a:ext cx="4724400" cy="8686800"/>
            <a:chOff x="0" y="0"/>
            <a:chExt cx="6299200" cy="11582400"/>
          </a:xfrm>
        </p:grpSpPr>
        <p:pic>
          <p:nvPicPr>
            <p:cNvPr id="9" name="Picture 9"/>
            <p:cNvPicPr>
              <a:picLocks noChangeAspect="1"/>
            </p:cNvPicPr>
            <p:nvPr/>
          </p:nvPicPr>
          <p:blipFill>
            <a:blip r:embed="rId2"/>
            <a:srcRect l="22677" r="22677"/>
            <a:stretch>
              <a:fillRect/>
            </a:stretch>
          </p:blipFill>
          <p:spPr>
            <a:xfrm>
              <a:off x="0" y="3945467"/>
              <a:ext cx="6299200" cy="7636933"/>
            </a:xfrm>
            <a:prstGeom prst="rect">
              <a:avLst/>
            </a:prstGeom>
          </p:spPr>
        </p:pic>
        <p:pic>
          <p:nvPicPr>
            <p:cNvPr id="10" name="Picture 10"/>
            <p:cNvPicPr>
              <a:picLocks noChangeAspect="1"/>
            </p:cNvPicPr>
            <p:nvPr/>
          </p:nvPicPr>
          <p:blipFill>
            <a:blip r:embed="rId3"/>
            <a:srcRect t="4250" b="4250"/>
            <a:stretch>
              <a:fillRect/>
            </a:stretch>
          </p:blipFill>
          <p:spPr>
            <a:xfrm>
              <a:off x="0" y="0"/>
              <a:ext cx="6299200" cy="3818467"/>
            </a:xfrm>
            <a:prstGeom prst="rect">
              <a:avLst/>
            </a:prstGeom>
          </p:spPr>
        </p:pic>
      </p:grpSp>
      <p:grpSp>
        <p:nvGrpSpPr>
          <p:cNvPr id="11" name="Group 11"/>
          <p:cNvGrpSpPr/>
          <p:nvPr/>
        </p:nvGrpSpPr>
        <p:grpSpPr>
          <a:xfrm>
            <a:off x="2143186" y="5943600"/>
            <a:ext cx="9214558" cy="894628"/>
            <a:chOff x="0" y="0"/>
            <a:chExt cx="12286077" cy="1192837"/>
          </a:xfrm>
        </p:grpSpPr>
        <p:sp>
          <p:nvSpPr>
            <p:cNvPr id="12" name="TextBox 12"/>
            <p:cNvSpPr txBox="1"/>
            <p:nvPr/>
          </p:nvSpPr>
          <p:spPr>
            <a:xfrm>
              <a:off x="0" y="-28575"/>
              <a:ext cx="12286077" cy="590762"/>
            </a:xfrm>
            <a:prstGeom prst="rect">
              <a:avLst/>
            </a:prstGeom>
          </p:spPr>
          <p:txBody>
            <a:bodyPr lIns="0" tIns="0" rIns="0" bIns="0" rtlCol="0" anchor="t">
              <a:spAutoFit/>
            </a:bodyPr>
            <a:lstStyle/>
            <a:p>
              <a:pPr>
                <a:lnSpc>
                  <a:spcPts val="3640"/>
                </a:lnSpc>
              </a:pPr>
              <a:r>
                <a:rPr lang="en-US" sz="2800" spc="280">
                  <a:solidFill>
                    <a:srgbClr val="F5EEE8"/>
                  </a:solidFill>
                  <a:latin typeface="Lora"/>
                </a:rPr>
                <a:t>TRADITIONAL &amp; MANUAL METHOD</a:t>
              </a:r>
            </a:p>
          </p:txBody>
        </p:sp>
        <p:sp>
          <p:nvSpPr>
            <p:cNvPr id="13" name="TextBox 13"/>
            <p:cNvSpPr txBox="1"/>
            <p:nvPr/>
          </p:nvSpPr>
          <p:spPr>
            <a:xfrm>
              <a:off x="0" y="628957"/>
              <a:ext cx="12286077" cy="563880"/>
            </a:xfrm>
            <a:prstGeom prst="rect">
              <a:avLst/>
            </a:prstGeom>
          </p:spPr>
          <p:txBody>
            <a:bodyPr lIns="0" tIns="0" rIns="0" bIns="0" rtlCol="0" anchor="t">
              <a:spAutoFit/>
            </a:bodyPr>
            <a:lstStyle/>
            <a:p>
              <a:pPr>
                <a:lnSpc>
                  <a:spcPts val="3600"/>
                </a:lnSpc>
              </a:pPr>
              <a:r>
                <a:rPr lang="en-US" sz="2400" spc="24">
                  <a:solidFill>
                    <a:srgbClr val="F5EEE8"/>
                  </a:solidFill>
                  <a:latin typeface="Arimo"/>
                </a:rPr>
                <a:t>U</a:t>
              </a:r>
              <a:r>
                <a:rPr lang="en-US" sz="2400" spc="24">
                  <a:solidFill>
                    <a:srgbClr val="F5EEE8"/>
                  </a:solidFill>
                  <a:latin typeface="Lora"/>
                </a:rPr>
                <a:t>sing paper to sign their meeting attendance.</a:t>
              </a:r>
            </a:p>
          </p:txBody>
        </p:sp>
      </p:grpSp>
      <p:grpSp>
        <p:nvGrpSpPr>
          <p:cNvPr id="14" name="Group 14"/>
          <p:cNvGrpSpPr/>
          <p:nvPr/>
        </p:nvGrpSpPr>
        <p:grpSpPr>
          <a:xfrm>
            <a:off x="2143186" y="7363547"/>
            <a:ext cx="9214558" cy="1809028"/>
            <a:chOff x="0" y="0"/>
            <a:chExt cx="12286077" cy="2412037"/>
          </a:xfrm>
        </p:grpSpPr>
        <p:sp>
          <p:nvSpPr>
            <p:cNvPr id="15" name="TextBox 15"/>
            <p:cNvSpPr txBox="1"/>
            <p:nvPr/>
          </p:nvSpPr>
          <p:spPr>
            <a:xfrm>
              <a:off x="0" y="-28575"/>
              <a:ext cx="12286077" cy="590762"/>
            </a:xfrm>
            <a:prstGeom prst="rect">
              <a:avLst/>
            </a:prstGeom>
          </p:spPr>
          <p:txBody>
            <a:bodyPr lIns="0" tIns="0" rIns="0" bIns="0" rtlCol="0" anchor="t">
              <a:spAutoFit/>
            </a:bodyPr>
            <a:lstStyle/>
            <a:p>
              <a:pPr>
                <a:lnSpc>
                  <a:spcPts val="3640"/>
                </a:lnSpc>
              </a:pPr>
              <a:r>
                <a:rPr lang="en-US" sz="2800" spc="280">
                  <a:solidFill>
                    <a:srgbClr val="F5EEE8"/>
                  </a:solidFill>
                  <a:latin typeface="Lora"/>
                </a:rPr>
                <a:t>TASK DISTRIBUTION</a:t>
              </a:r>
            </a:p>
          </p:txBody>
        </p:sp>
        <p:sp>
          <p:nvSpPr>
            <p:cNvPr id="16" name="TextBox 16"/>
            <p:cNvSpPr txBox="1"/>
            <p:nvPr/>
          </p:nvSpPr>
          <p:spPr>
            <a:xfrm>
              <a:off x="0" y="628957"/>
              <a:ext cx="12286077" cy="1783080"/>
            </a:xfrm>
            <a:prstGeom prst="rect">
              <a:avLst/>
            </a:prstGeom>
          </p:spPr>
          <p:txBody>
            <a:bodyPr lIns="0" tIns="0" rIns="0" bIns="0" rtlCol="0" anchor="t">
              <a:spAutoFit/>
            </a:bodyPr>
            <a:lstStyle/>
            <a:p>
              <a:pPr>
                <a:lnSpc>
                  <a:spcPts val="3600"/>
                </a:lnSpc>
              </a:pPr>
              <a:r>
                <a:rPr lang="en-US" sz="2400" spc="24">
                  <a:solidFill>
                    <a:srgbClr val="F5EEE8"/>
                  </a:solidFill>
                  <a:latin typeface="Arimo"/>
                </a:rPr>
                <a:t>Th</a:t>
              </a:r>
              <a:r>
                <a:rPr lang="en-US" sz="2400" spc="24">
                  <a:solidFill>
                    <a:srgbClr val="F5EEE8"/>
                  </a:solidFill>
                  <a:latin typeface="Lora"/>
                </a:rPr>
                <a:t>ose who are unable to attend the meeting will</a:t>
              </a:r>
            </a:p>
            <a:p>
              <a:pPr>
                <a:lnSpc>
                  <a:spcPts val="3600"/>
                </a:lnSpc>
              </a:pPr>
              <a:r>
                <a:rPr lang="en-US" sz="2400" spc="24">
                  <a:solidFill>
                    <a:srgbClr val="F5EEE8"/>
                  </a:solidFill>
                  <a:latin typeface="Lora"/>
                </a:rPr>
                <a:t>still receive tasks. The teacher is responsible to take note on his/her tasks.</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75030"/>
        </a:solidFill>
        <a:effectLst/>
      </p:bgPr>
    </p:bg>
    <p:spTree>
      <p:nvGrpSpPr>
        <p:cNvPr id="1" name=""/>
        <p:cNvGrpSpPr/>
        <p:nvPr/>
      </p:nvGrpSpPr>
      <p:grpSpPr>
        <a:xfrm>
          <a:off x="0" y="0"/>
          <a:ext cx="0" cy="0"/>
          <a:chOff x="0" y="0"/>
          <a:chExt cx="0" cy="0"/>
        </a:xfrm>
      </p:grpSpPr>
      <p:sp>
        <p:nvSpPr>
          <p:cNvPr id="2" name="TextBox 2"/>
          <p:cNvSpPr txBox="1"/>
          <p:nvPr/>
        </p:nvSpPr>
        <p:spPr>
          <a:xfrm>
            <a:off x="2676586" y="1819275"/>
            <a:ext cx="8909758" cy="1609725"/>
          </a:xfrm>
          <a:prstGeom prst="rect">
            <a:avLst/>
          </a:prstGeom>
        </p:spPr>
        <p:txBody>
          <a:bodyPr lIns="0" tIns="0" rIns="0" bIns="0" rtlCol="0" anchor="t">
            <a:spAutoFit/>
          </a:bodyPr>
          <a:lstStyle/>
          <a:p>
            <a:pPr>
              <a:lnSpc>
                <a:spcPts val="12000"/>
              </a:lnSpc>
            </a:pPr>
            <a:r>
              <a:rPr lang="en-US" sz="12000" spc="359">
                <a:solidFill>
                  <a:srgbClr val="F5EEE8"/>
                </a:solidFill>
                <a:latin typeface="AC Fifindrel"/>
              </a:rPr>
              <a:t>Interview Result II</a:t>
            </a:r>
          </a:p>
        </p:txBody>
      </p:sp>
      <p:grpSp>
        <p:nvGrpSpPr>
          <p:cNvPr id="3" name="Group 3"/>
          <p:cNvGrpSpPr/>
          <p:nvPr/>
        </p:nvGrpSpPr>
        <p:grpSpPr>
          <a:xfrm>
            <a:off x="2143186" y="3457936"/>
            <a:ext cx="9443158" cy="2723428"/>
            <a:chOff x="0" y="0"/>
            <a:chExt cx="12590877" cy="3631237"/>
          </a:xfrm>
        </p:grpSpPr>
        <p:sp>
          <p:nvSpPr>
            <p:cNvPr id="4" name="TextBox 4"/>
            <p:cNvSpPr txBox="1"/>
            <p:nvPr/>
          </p:nvSpPr>
          <p:spPr>
            <a:xfrm>
              <a:off x="0" y="-28575"/>
              <a:ext cx="12590877" cy="590762"/>
            </a:xfrm>
            <a:prstGeom prst="rect">
              <a:avLst/>
            </a:prstGeom>
          </p:spPr>
          <p:txBody>
            <a:bodyPr lIns="0" tIns="0" rIns="0" bIns="0" rtlCol="0" anchor="t">
              <a:spAutoFit/>
            </a:bodyPr>
            <a:lstStyle/>
            <a:p>
              <a:pPr>
                <a:lnSpc>
                  <a:spcPts val="3640"/>
                </a:lnSpc>
              </a:pPr>
              <a:r>
                <a:rPr lang="en-US" sz="2800" spc="280">
                  <a:solidFill>
                    <a:srgbClr val="F5EEE8"/>
                  </a:solidFill>
                  <a:latin typeface="Lora"/>
                </a:rPr>
                <a:t>TASK OUT OF SCHOOL</a:t>
              </a:r>
            </a:p>
          </p:txBody>
        </p:sp>
        <p:sp>
          <p:nvSpPr>
            <p:cNvPr id="5" name="TextBox 5"/>
            <p:cNvSpPr txBox="1"/>
            <p:nvPr/>
          </p:nvSpPr>
          <p:spPr>
            <a:xfrm>
              <a:off x="0" y="628957"/>
              <a:ext cx="12590877" cy="3002280"/>
            </a:xfrm>
            <a:prstGeom prst="rect">
              <a:avLst/>
            </a:prstGeom>
          </p:spPr>
          <p:txBody>
            <a:bodyPr lIns="0" tIns="0" rIns="0" bIns="0" rtlCol="0" anchor="t">
              <a:spAutoFit/>
            </a:bodyPr>
            <a:lstStyle/>
            <a:p>
              <a:pPr>
                <a:lnSpc>
                  <a:spcPts val="3600"/>
                </a:lnSpc>
              </a:pPr>
              <a:r>
                <a:rPr lang="en-US" sz="2400" spc="24">
                  <a:solidFill>
                    <a:srgbClr val="F5EEE8"/>
                  </a:solidFill>
                  <a:latin typeface="Arimo"/>
                </a:rPr>
                <a:t>Clerk receive a letter from government or any organization that requiring the school to send representative to task that is</a:t>
              </a:r>
            </a:p>
            <a:p>
              <a:pPr>
                <a:lnSpc>
                  <a:spcPts val="3600"/>
                </a:lnSpc>
              </a:pPr>
              <a:r>
                <a:rPr lang="en-US" sz="2400" spc="24">
                  <a:solidFill>
                    <a:srgbClr val="F5EEE8"/>
                  </a:solidFill>
                  <a:latin typeface="Arimo"/>
                </a:rPr>
                <a:t>not within the school. Then the clerk has to inform and get approval from headmaster. After receive the approval, the clerk needs to inform selected teacher(s).</a:t>
              </a:r>
            </a:p>
          </p:txBody>
        </p:sp>
      </p:grpSp>
      <p:sp>
        <p:nvSpPr>
          <p:cNvPr id="6" name="AutoShape 6"/>
          <p:cNvSpPr/>
          <p:nvPr/>
        </p:nvSpPr>
        <p:spPr>
          <a:xfrm>
            <a:off x="-457200" y="2495550"/>
            <a:ext cx="2019300" cy="38100"/>
          </a:xfrm>
          <a:prstGeom prst="rect">
            <a:avLst/>
          </a:prstGeom>
          <a:solidFill>
            <a:srgbClr val="F5EEE8"/>
          </a:solidFill>
        </p:spPr>
      </p:sp>
      <p:sp>
        <p:nvSpPr>
          <p:cNvPr id="7" name="AutoShape 7"/>
          <p:cNvSpPr/>
          <p:nvPr/>
        </p:nvSpPr>
        <p:spPr>
          <a:xfrm>
            <a:off x="13411200" y="0"/>
            <a:ext cx="4457700" cy="8877300"/>
          </a:xfrm>
          <a:prstGeom prst="rect">
            <a:avLst/>
          </a:prstGeom>
          <a:solidFill>
            <a:srgbClr val="D6BAAE"/>
          </a:solidFill>
        </p:spPr>
      </p:sp>
      <p:grpSp>
        <p:nvGrpSpPr>
          <p:cNvPr id="8" name="Group 8"/>
          <p:cNvGrpSpPr/>
          <p:nvPr/>
        </p:nvGrpSpPr>
        <p:grpSpPr>
          <a:xfrm>
            <a:off x="12534900" y="1600200"/>
            <a:ext cx="4724400" cy="8686800"/>
            <a:chOff x="0" y="0"/>
            <a:chExt cx="6299200" cy="11582400"/>
          </a:xfrm>
        </p:grpSpPr>
        <p:pic>
          <p:nvPicPr>
            <p:cNvPr id="9" name="Picture 9"/>
            <p:cNvPicPr>
              <a:picLocks noChangeAspect="1"/>
            </p:cNvPicPr>
            <p:nvPr/>
          </p:nvPicPr>
          <p:blipFill>
            <a:blip r:embed="rId2"/>
            <a:srcRect l="22677" r="22677"/>
            <a:stretch>
              <a:fillRect/>
            </a:stretch>
          </p:blipFill>
          <p:spPr>
            <a:xfrm>
              <a:off x="0" y="3945467"/>
              <a:ext cx="6299200" cy="7636933"/>
            </a:xfrm>
            <a:prstGeom prst="rect">
              <a:avLst/>
            </a:prstGeom>
          </p:spPr>
        </p:pic>
        <p:pic>
          <p:nvPicPr>
            <p:cNvPr id="10" name="Picture 10"/>
            <p:cNvPicPr>
              <a:picLocks noChangeAspect="1"/>
            </p:cNvPicPr>
            <p:nvPr/>
          </p:nvPicPr>
          <p:blipFill>
            <a:blip r:embed="rId3"/>
            <a:srcRect t="4250" b="4250"/>
            <a:stretch>
              <a:fillRect/>
            </a:stretch>
          </p:blipFill>
          <p:spPr>
            <a:xfrm>
              <a:off x="0" y="0"/>
              <a:ext cx="6299200" cy="3818467"/>
            </a:xfrm>
            <a:prstGeom prst="rect">
              <a:avLst/>
            </a:prstGeom>
          </p:spPr>
        </p:pic>
      </p:grpSp>
      <p:grpSp>
        <p:nvGrpSpPr>
          <p:cNvPr id="11" name="Group 11"/>
          <p:cNvGrpSpPr/>
          <p:nvPr/>
        </p:nvGrpSpPr>
        <p:grpSpPr>
          <a:xfrm>
            <a:off x="2143186" y="6801572"/>
            <a:ext cx="9214558" cy="1809028"/>
            <a:chOff x="0" y="0"/>
            <a:chExt cx="12286077" cy="2412037"/>
          </a:xfrm>
        </p:grpSpPr>
        <p:sp>
          <p:nvSpPr>
            <p:cNvPr id="12" name="TextBox 12"/>
            <p:cNvSpPr txBox="1"/>
            <p:nvPr/>
          </p:nvSpPr>
          <p:spPr>
            <a:xfrm>
              <a:off x="0" y="-28575"/>
              <a:ext cx="12286077" cy="590762"/>
            </a:xfrm>
            <a:prstGeom prst="rect">
              <a:avLst/>
            </a:prstGeom>
          </p:spPr>
          <p:txBody>
            <a:bodyPr lIns="0" tIns="0" rIns="0" bIns="0" rtlCol="0" anchor="t">
              <a:spAutoFit/>
            </a:bodyPr>
            <a:lstStyle/>
            <a:p>
              <a:pPr>
                <a:lnSpc>
                  <a:spcPts val="3640"/>
                </a:lnSpc>
              </a:pPr>
              <a:r>
                <a:rPr lang="en-US" sz="2800" spc="280">
                  <a:solidFill>
                    <a:srgbClr val="F5EEE8"/>
                  </a:solidFill>
                  <a:latin typeface="Lora"/>
                </a:rPr>
                <a:t>HOURLY LEAVE APPLICATION</a:t>
              </a:r>
            </a:p>
          </p:txBody>
        </p:sp>
        <p:sp>
          <p:nvSpPr>
            <p:cNvPr id="13" name="TextBox 13"/>
            <p:cNvSpPr txBox="1"/>
            <p:nvPr/>
          </p:nvSpPr>
          <p:spPr>
            <a:xfrm>
              <a:off x="0" y="628957"/>
              <a:ext cx="12286077" cy="1783080"/>
            </a:xfrm>
            <a:prstGeom prst="rect">
              <a:avLst/>
            </a:prstGeom>
          </p:spPr>
          <p:txBody>
            <a:bodyPr lIns="0" tIns="0" rIns="0" bIns="0" rtlCol="0" anchor="t">
              <a:spAutoFit/>
            </a:bodyPr>
            <a:lstStyle/>
            <a:p>
              <a:pPr>
                <a:lnSpc>
                  <a:spcPts val="3600"/>
                </a:lnSpc>
              </a:pPr>
              <a:r>
                <a:rPr lang="en-US" sz="2400" spc="24">
                  <a:solidFill>
                    <a:srgbClr val="F5EEE8"/>
                  </a:solidFill>
                  <a:latin typeface="Arimo"/>
                </a:rPr>
                <a:t>All </a:t>
              </a:r>
              <a:r>
                <a:rPr lang="en-US" sz="2400" spc="24">
                  <a:solidFill>
                    <a:srgbClr val="F5EEE8"/>
                  </a:solidFill>
                  <a:latin typeface="Lora"/>
                </a:rPr>
                <a:t>staff require to apply hourly leave using</a:t>
              </a:r>
            </a:p>
            <a:p>
              <a:pPr>
                <a:lnSpc>
                  <a:spcPts val="3600"/>
                </a:lnSpc>
              </a:pPr>
              <a:r>
                <a:rPr lang="en-US" sz="2400" spc="24">
                  <a:solidFill>
                    <a:srgbClr val="F5EEE8"/>
                  </a:solidFill>
                  <a:latin typeface="Lora"/>
                </a:rPr>
                <a:t>logbook and notify headmaster via WhatsApp to receive approval.</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75030"/>
        </a:solidFill>
        <a:effectLst/>
      </p:bgPr>
    </p:bg>
    <p:spTree>
      <p:nvGrpSpPr>
        <p:cNvPr id="1" name=""/>
        <p:cNvGrpSpPr/>
        <p:nvPr/>
      </p:nvGrpSpPr>
      <p:grpSpPr>
        <a:xfrm>
          <a:off x="0" y="0"/>
          <a:ext cx="0" cy="0"/>
          <a:chOff x="0" y="0"/>
          <a:chExt cx="0" cy="0"/>
        </a:xfrm>
      </p:grpSpPr>
      <p:sp>
        <p:nvSpPr>
          <p:cNvPr id="2" name="TextBox 2"/>
          <p:cNvSpPr txBox="1"/>
          <p:nvPr/>
        </p:nvSpPr>
        <p:spPr>
          <a:xfrm>
            <a:off x="2676586" y="1819275"/>
            <a:ext cx="9553514" cy="1609725"/>
          </a:xfrm>
          <a:prstGeom prst="rect">
            <a:avLst/>
          </a:prstGeom>
        </p:spPr>
        <p:txBody>
          <a:bodyPr lIns="0" tIns="0" rIns="0" bIns="0" rtlCol="0" anchor="t">
            <a:spAutoFit/>
          </a:bodyPr>
          <a:lstStyle/>
          <a:p>
            <a:pPr>
              <a:lnSpc>
                <a:spcPts val="12000"/>
              </a:lnSpc>
            </a:pPr>
            <a:r>
              <a:rPr lang="en-US" sz="12000" spc="359">
                <a:solidFill>
                  <a:srgbClr val="F5EEE8"/>
                </a:solidFill>
                <a:latin typeface="AC Fifindrel"/>
              </a:rPr>
              <a:t>Interview Result III</a:t>
            </a:r>
          </a:p>
        </p:txBody>
      </p:sp>
      <p:sp>
        <p:nvSpPr>
          <p:cNvPr id="3" name="AutoShape 3"/>
          <p:cNvSpPr/>
          <p:nvPr/>
        </p:nvSpPr>
        <p:spPr>
          <a:xfrm>
            <a:off x="-457200" y="2495550"/>
            <a:ext cx="2019300" cy="38100"/>
          </a:xfrm>
          <a:prstGeom prst="rect">
            <a:avLst/>
          </a:prstGeom>
          <a:solidFill>
            <a:srgbClr val="F5EEE8"/>
          </a:solidFill>
        </p:spPr>
      </p:sp>
      <p:sp>
        <p:nvSpPr>
          <p:cNvPr id="4" name="AutoShape 4"/>
          <p:cNvSpPr/>
          <p:nvPr/>
        </p:nvSpPr>
        <p:spPr>
          <a:xfrm>
            <a:off x="13411200" y="0"/>
            <a:ext cx="4457700" cy="8877300"/>
          </a:xfrm>
          <a:prstGeom prst="rect">
            <a:avLst/>
          </a:prstGeom>
          <a:solidFill>
            <a:srgbClr val="D6BAAE"/>
          </a:solidFill>
        </p:spPr>
      </p:sp>
      <p:grpSp>
        <p:nvGrpSpPr>
          <p:cNvPr id="5" name="Group 5"/>
          <p:cNvGrpSpPr/>
          <p:nvPr/>
        </p:nvGrpSpPr>
        <p:grpSpPr>
          <a:xfrm>
            <a:off x="12534900" y="1600200"/>
            <a:ext cx="4724400" cy="8686800"/>
            <a:chOff x="0" y="0"/>
            <a:chExt cx="6299200" cy="11582400"/>
          </a:xfrm>
        </p:grpSpPr>
        <p:pic>
          <p:nvPicPr>
            <p:cNvPr id="6" name="Picture 6"/>
            <p:cNvPicPr>
              <a:picLocks noChangeAspect="1"/>
            </p:cNvPicPr>
            <p:nvPr/>
          </p:nvPicPr>
          <p:blipFill>
            <a:blip r:embed="rId2"/>
            <a:srcRect l="22677" r="22677"/>
            <a:stretch>
              <a:fillRect/>
            </a:stretch>
          </p:blipFill>
          <p:spPr>
            <a:xfrm>
              <a:off x="0" y="3945467"/>
              <a:ext cx="6299200" cy="7636933"/>
            </a:xfrm>
            <a:prstGeom prst="rect">
              <a:avLst/>
            </a:prstGeom>
          </p:spPr>
        </p:pic>
        <p:pic>
          <p:nvPicPr>
            <p:cNvPr id="7" name="Picture 7"/>
            <p:cNvPicPr>
              <a:picLocks noChangeAspect="1"/>
            </p:cNvPicPr>
            <p:nvPr/>
          </p:nvPicPr>
          <p:blipFill>
            <a:blip r:embed="rId3"/>
            <a:srcRect t="4250" b="4250"/>
            <a:stretch>
              <a:fillRect/>
            </a:stretch>
          </p:blipFill>
          <p:spPr>
            <a:xfrm>
              <a:off x="0" y="0"/>
              <a:ext cx="6299200" cy="3818467"/>
            </a:xfrm>
            <a:prstGeom prst="rect">
              <a:avLst/>
            </a:prstGeom>
          </p:spPr>
        </p:pic>
      </p:grpSp>
      <p:grpSp>
        <p:nvGrpSpPr>
          <p:cNvPr id="8" name="Group 8"/>
          <p:cNvGrpSpPr/>
          <p:nvPr/>
        </p:nvGrpSpPr>
        <p:grpSpPr>
          <a:xfrm>
            <a:off x="2676586" y="5143500"/>
            <a:ext cx="9214558" cy="1809028"/>
            <a:chOff x="0" y="0"/>
            <a:chExt cx="12286077" cy="2412037"/>
          </a:xfrm>
        </p:grpSpPr>
        <p:sp>
          <p:nvSpPr>
            <p:cNvPr id="9" name="TextBox 9"/>
            <p:cNvSpPr txBox="1"/>
            <p:nvPr/>
          </p:nvSpPr>
          <p:spPr>
            <a:xfrm>
              <a:off x="0" y="-28575"/>
              <a:ext cx="12286077" cy="590762"/>
            </a:xfrm>
            <a:prstGeom prst="rect">
              <a:avLst/>
            </a:prstGeom>
          </p:spPr>
          <p:txBody>
            <a:bodyPr lIns="0" tIns="0" rIns="0" bIns="0" rtlCol="0" anchor="t">
              <a:spAutoFit/>
            </a:bodyPr>
            <a:lstStyle/>
            <a:p>
              <a:pPr>
                <a:lnSpc>
                  <a:spcPts val="3640"/>
                </a:lnSpc>
              </a:pPr>
              <a:r>
                <a:rPr lang="en-US" sz="2800" spc="280">
                  <a:solidFill>
                    <a:srgbClr val="F5EEE8"/>
                  </a:solidFill>
                  <a:latin typeface="Lora"/>
                </a:rPr>
                <a:t>HOURLY LEAVE APPLICATION</a:t>
              </a:r>
            </a:p>
          </p:txBody>
        </p:sp>
        <p:sp>
          <p:nvSpPr>
            <p:cNvPr id="10" name="TextBox 10"/>
            <p:cNvSpPr txBox="1"/>
            <p:nvPr/>
          </p:nvSpPr>
          <p:spPr>
            <a:xfrm>
              <a:off x="0" y="628957"/>
              <a:ext cx="12286077" cy="1783080"/>
            </a:xfrm>
            <a:prstGeom prst="rect">
              <a:avLst/>
            </a:prstGeom>
          </p:spPr>
          <p:txBody>
            <a:bodyPr lIns="0" tIns="0" rIns="0" bIns="0" rtlCol="0" anchor="t">
              <a:spAutoFit/>
            </a:bodyPr>
            <a:lstStyle/>
            <a:p>
              <a:pPr>
                <a:lnSpc>
                  <a:spcPts val="3600"/>
                </a:lnSpc>
              </a:pPr>
              <a:r>
                <a:rPr lang="en-US" sz="2400" spc="24">
                  <a:solidFill>
                    <a:srgbClr val="F5EEE8"/>
                  </a:solidFill>
                  <a:latin typeface="Arimo"/>
                </a:rPr>
                <a:t>All </a:t>
              </a:r>
              <a:r>
                <a:rPr lang="en-US" sz="2400" spc="24">
                  <a:solidFill>
                    <a:srgbClr val="F5EEE8"/>
                  </a:solidFill>
                  <a:latin typeface="Lora"/>
                </a:rPr>
                <a:t>staff require to apply hourly leave using</a:t>
              </a:r>
            </a:p>
            <a:p>
              <a:pPr>
                <a:lnSpc>
                  <a:spcPts val="3600"/>
                </a:lnSpc>
              </a:pPr>
              <a:r>
                <a:rPr lang="en-US" sz="2400" spc="24">
                  <a:solidFill>
                    <a:srgbClr val="F5EEE8"/>
                  </a:solidFill>
                  <a:latin typeface="Lora"/>
                </a:rPr>
                <a:t>logbook and notify headmaster via WhatsApp to receive approval.</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75030"/>
        </a:solidFill>
        <a:effectLst/>
      </p:bgPr>
    </p:bg>
    <p:spTree>
      <p:nvGrpSpPr>
        <p:cNvPr id="1" name=""/>
        <p:cNvGrpSpPr/>
        <p:nvPr/>
      </p:nvGrpSpPr>
      <p:grpSpPr>
        <a:xfrm>
          <a:off x="0" y="0"/>
          <a:ext cx="0" cy="0"/>
          <a:chOff x="0" y="0"/>
          <a:chExt cx="0" cy="0"/>
        </a:xfrm>
      </p:grpSpPr>
      <p:sp>
        <p:nvSpPr>
          <p:cNvPr id="2" name="TextBox 2"/>
          <p:cNvSpPr txBox="1"/>
          <p:nvPr/>
        </p:nvSpPr>
        <p:spPr>
          <a:xfrm>
            <a:off x="1338271" y="2924175"/>
            <a:ext cx="8004866" cy="4657725"/>
          </a:xfrm>
          <a:prstGeom prst="rect">
            <a:avLst/>
          </a:prstGeom>
        </p:spPr>
        <p:txBody>
          <a:bodyPr lIns="0" tIns="0" rIns="0" bIns="0" rtlCol="0" anchor="t">
            <a:spAutoFit/>
          </a:bodyPr>
          <a:lstStyle/>
          <a:p>
            <a:pPr>
              <a:lnSpc>
                <a:spcPts val="12000"/>
              </a:lnSpc>
            </a:pPr>
            <a:r>
              <a:rPr lang="en-US" sz="12000" spc="359">
                <a:solidFill>
                  <a:srgbClr val="F5EEE8"/>
                </a:solidFill>
                <a:latin typeface="AC Fifindrel"/>
              </a:rPr>
              <a:t>Stakeholder Collaboration</a:t>
            </a:r>
          </a:p>
          <a:p>
            <a:pPr>
              <a:lnSpc>
                <a:spcPts val="12000"/>
              </a:lnSpc>
            </a:pPr>
            <a:r>
              <a:rPr lang="en-US" sz="12000" spc="359">
                <a:solidFill>
                  <a:srgbClr val="F5EEE8"/>
                </a:solidFill>
                <a:latin typeface="AC Fifindrel"/>
              </a:rPr>
              <a:t>Proof</a:t>
            </a:r>
          </a:p>
        </p:txBody>
      </p:sp>
      <p:pic>
        <p:nvPicPr>
          <p:cNvPr id="3" name="Picture 3"/>
          <p:cNvPicPr>
            <a:picLocks noChangeAspect="1"/>
          </p:cNvPicPr>
          <p:nvPr/>
        </p:nvPicPr>
        <p:blipFill>
          <a:blip r:embed="rId2"/>
          <a:srcRect/>
          <a:stretch>
            <a:fillRect/>
          </a:stretch>
        </p:blipFill>
        <p:spPr>
          <a:xfrm>
            <a:off x="9533659" y="514350"/>
            <a:ext cx="6203373" cy="9258300"/>
          </a:xfrm>
          <a:prstGeom prst="rect">
            <a:avLst/>
          </a:prstGeom>
        </p:spPr>
      </p:pic>
      <p:sp>
        <p:nvSpPr>
          <p:cNvPr id="4" name="TextBox 4"/>
          <p:cNvSpPr txBox="1"/>
          <p:nvPr/>
        </p:nvSpPr>
        <p:spPr>
          <a:xfrm>
            <a:off x="1338271" y="7865110"/>
            <a:ext cx="6397218" cy="417171"/>
          </a:xfrm>
          <a:prstGeom prst="rect">
            <a:avLst/>
          </a:prstGeom>
        </p:spPr>
        <p:txBody>
          <a:bodyPr lIns="0" tIns="0" rIns="0" bIns="0" rtlCol="0" anchor="t">
            <a:spAutoFit/>
          </a:bodyPr>
          <a:lstStyle/>
          <a:p>
            <a:pPr>
              <a:lnSpc>
                <a:spcPts val="3436"/>
              </a:lnSpc>
            </a:pPr>
            <a:r>
              <a:rPr lang="en-US" sz="2643" spc="264" dirty="0">
                <a:solidFill>
                  <a:srgbClr val="F5EEE8"/>
                </a:solidFill>
                <a:latin typeface="Lora"/>
              </a:rPr>
              <a:t>COLLABORATION LETTER </a:t>
            </a:r>
            <a:r>
              <a:rPr lang="en-US" sz="2643" u="sng" spc="264" dirty="0">
                <a:solidFill>
                  <a:schemeClr val="bg1"/>
                </a:solidFill>
                <a:latin typeface="Lora"/>
                <a:hlinkClick r:id="rId3">
                  <a:extLst>
                    <a:ext uri="{A12FA001-AC4F-418D-AE19-62706E023703}">
                      <ahyp:hlinkClr xmlns:ahyp="http://schemas.microsoft.com/office/drawing/2018/hyperlinkcolor" val="tx"/>
                    </a:ext>
                  </a:extLst>
                </a:hlinkClick>
              </a:rPr>
              <a:t>LINK</a:t>
            </a:r>
            <a:endParaRPr lang="en-US" sz="2643" u="sng" spc="264" dirty="0">
              <a:solidFill>
                <a:schemeClr val="bg1"/>
              </a:solidFill>
              <a:latin typeface="Lor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75030"/>
        </a:solidFill>
        <a:effectLst/>
      </p:bgPr>
    </p:bg>
    <p:spTree>
      <p:nvGrpSpPr>
        <p:cNvPr id="1" name=""/>
        <p:cNvGrpSpPr/>
        <p:nvPr/>
      </p:nvGrpSpPr>
      <p:grpSpPr>
        <a:xfrm>
          <a:off x="0" y="0"/>
          <a:ext cx="0" cy="0"/>
          <a:chOff x="0" y="0"/>
          <a:chExt cx="0" cy="0"/>
        </a:xfrm>
      </p:grpSpPr>
      <p:grpSp>
        <p:nvGrpSpPr>
          <p:cNvPr id="2" name="Group 2"/>
          <p:cNvGrpSpPr/>
          <p:nvPr/>
        </p:nvGrpSpPr>
        <p:grpSpPr>
          <a:xfrm>
            <a:off x="-990600" y="1129984"/>
            <a:ext cx="18664073" cy="7686968"/>
            <a:chOff x="0" y="0"/>
            <a:chExt cx="24885430" cy="10249291"/>
          </a:xfrm>
        </p:grpSpPr>
        <p:sp>
          <p:nvSpPr>
            <p:cNvPr id="3" name="AutoShape 3"/>
            <p:cNvSpPr/>
            <p:nvPr/>
          </p:nvSpPr>
          <p:spPr>
            <a:xfrm>
              <a:off x="0" y="5325954"/>
              <a:ext cx="2692400" cy="50800"/>
            </a:xfrm>
            <a:prstGeom prst="rect">
              <a:avLst/>
            </a:prstGeom>
            <a:solidFill>
              <a:srgbClr val="F5EEE8"/>
            </a:solidFill>
          </p:spPr>
        </p:sp>
        <p:grpSp>
          <p:nvGrpSpPr>
            <p:cNvPr id="4" name="Group 4"/>
            <p:cNvGrpSpPr/>
            <p:nvPr/>
          </p:nvGrpSpPr>
          <p:grpSpPr>
            <a:xfrm>
              <a:off x="3160373" y="660400"/>
              <a:ext cx="736600" cy="73660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6BAAE"/>
              </a:solidFill>
            </p:spPr>
          </p:sp>
        </p:grpSp>
        <p:grpSp>
          <p:nvGrpSpPr>
            <p:cNvPr id="6" name="Group 6"/>
            <p:cNvGrpSpPr/>
            <p:nvPr/>
          </p:nvGrpSpPr>
          <p:grpSpPr>
            <a:xfrm>
              <a:off x="16141700" y="4983054"/>
              <a:ext cx="736600" cy="7366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6BAAE"/>
              </a:solidFill>
            </p:spPr>
          </p:sp>
        </p:grpSp>
        <p:grpSp>
          <p:nvGrpSpPr>
            <p:cNvPr id="8" name="Group 8"/>
            <p:cNvGrpSpPr/>
            <p:nvPr/>
          </p:nvGrpSpPr>
          <p:grpSpPr>
            <a:xfrm>
              <a:off x="16192500" y="9115209"/>
              <a:ext cx="736600" cy="7366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6BAAE"/>
              </a:solidFill>
            </p:spPr>
          </p:sp>
        </p:grpSp>
        <p:pic>
          <p:nvPicPr>
            <p:cNvPr id="10" name="Picture 10"/>
            <p:cNvPicPr>
              <a:picLocks noChangeAspect="1"/>
            </p:cNvPicPr>
            <p:nvPr/>
          </p:nvPicPr>
          <p:blipFill>
            <a:blip r:embed="rId2"/>
            <a:srcRect t="2844" b="52734"/>
            <a:stretch>
              <a:fillRect/>
            </a:stretch>
          </p:blipFill>
          <p:spPr>
            <a:xfrm>
              <a:off x="2006600" y="3052654"/>
              <a:ext cx="22878830" cy="7196637"/>
            </a:xfrm>
            <a:prstGeom prst="rect">
              <a:avLst/>
            </a:prstGeom>
          </p:spPr>
        </p:pic>
        <p:sp>
          <p:nvSpPr>
            <p:cNvPr id="11" name="TextBox 11"/>
            <p:cNvSpPr txBox="1"/>
            <p:nvPr/>
          </p:nvSpPr>
          <p:spPr>
            <a:xfrm>
              <a:off x="4570202" y="219075"/>
              <a:ext cx="15597381" cy="2219325"/>
            </a:xfrm>
            <a:prstGeom prst="rect">
              <a:avLst/>
            </a:prstGeom>
          </p:spPr>
          <p:txBody>
            <a:bodyPr lIns="0" tIns="0" rIns="0" bIns="0" rtlCol="0" anchor="t">
              <a:spAutoFit/>
            </a:bodyPr>
            <a:lstStyle/>
            <a:p>
              <a:pPr>
                <a:lnSpc>
                  <a:spcPts val="12000"/>
                </a:lnSpc>
              </a:pPr>
              <a:r>
                <a:rPr lang="en-US" sz="12000" spc="359">
                  <a:solidFill>
                    <a:srgbClr val="F5EEE8"/>
                  </a:solidFill>
                  <a:latin typeface="AC Fifindrel"/>
                </a:rPr>
                <a:t>Project Schedule Week 1 -8</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75030"/>
        </a:solidFill>
        <a:effectLst/>
      </p:bgPr>
    </p:bg>
    <p:spTree>
      <p:nvGrpSpPr>
        <p:cNvPr id="1" name=""/>
        <p:cNvGrpSpPr/>
        <p:nvPr/>
      </p:nvGrpSpPr>
      <p:grpSpPr>
        <a:xfrm>
          <a:off x="0" y="0"/>
          <a:ext cx="0" cy="0"/>
          <a:chOff x="0" y="0"/>
          <a:chExt cx="0" cy="0"/>
        </a:xfrm>
      </p:grpSpPr>
      <p:grpSp>
        <p:nvGrpSpPr>
          <p:cNvPr id="2" name="Group 2"/>
          <p:cNvGrpSpPr/>
          <p:nvPr/>
        </p:nvGrpSpPr>
        <p:grpSpPr>
          <a:xfrm>
            <a:off x="-990600" y="1129984"/>
            <a:ext cx="18664073" cy="7686968"/>
            <a:chOff x="0" y="0"/>
            <a:chExt cx="24885430" cy="10249291"/>
          </a:xfrm>
        </p:grpSpPr>
        <p:sp>
          <p:nvSpPr>
            <p:cNvPr id="3" name="AutoShape 3"/>
            <p:cNvSpPr/>
            <p:nvPr/>
          </p:nvSpPr>
          <p:spPr>
            <a:xfrm>
              <a:off x="0" y="5325954"/>
              <a:ext cx="2692400" cy="50800"/>
            </a:xfrm>
            <a:prstGeom prst="rect">
              <a:avLst/>
            </a:prstGeom>
            <a:solidFill>
              <a:srgbClr val="F5EEE8"/>
            </a:solidFill>
          </p:spPr>
        </p:sp>
        <p:grpSp>
          <p:nvGrpSpPr>
            <p:cNvPr id="4" name="Group 4"/>
            <p:cNvGrpSpPr/>
            <p:nvPr/>
          </p:nvGrpSpPr>
          <p:grpSpPr>
            <a:xfrm>
              <a:off x="3160373" y="660400"/>
              <a:ext cx="736600" cy="73660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6BAAE"/>
              </a:solidFill>
            </p:spPr>
          </p:sp>
        </p:grpSp>
        <p:grpSp>
          <p:nvGrpSpPr>
            <p:cNvPr id="6" name="Group 6"/>
            <p:cNvGrpSpPr/>
            <p:nvPr/>
          </p:nvGrpSpPr>
          <p:grpSpPr>
            <a:xfrm>
              <a:off x="16141700" y="4983054"/>
              <a:ext cx="736600" cy="7366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6BAAE"/>
              </a:solidFill>
            </p:spPr>
          </p:sp>
        </p:grpSp>
        <p:grpSp>
          <p:nvGrpSpPr>
            <p:cNvPr id="8" name="Group 8"/>
            <p:cNvGrpSpPr/>
            <p:nvPr/>
          </p:nvGrpSpPr>
          <p:grpSpPr>
            <a:xfrm>
              <a:off x="16192500" y="9115209"/>
              <a:ext cx="736600" cy="7366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6BAAE"/>
              </a:solidFill>
            </p:spPr>
          </p:sp>
        </p:grpSp>
        <p:pic>
          <p:nvPicPr>
            <p:cNvPr id="10" name="Picture 10"/>
            <p:cNvPicPr>
              <a:picLocks noChangeAspect="1"/>
            </p:cNvPicPr>
            <p:nvPr/>
          </p:nvPicPr>
          <p:blipFill>
            <a:blip r:embed="rId2"/>
            <a:srcRect t="3275" b="52303"/>
            <a:stretch>
              <a:fillRect/>
            </a:stretch>
          </p:blipFill>
          <p:spPr>
            <a:xfrm>
              <a:off x="2006600" y="3052654"/>
              <a:ext cx="22878830" cy="7196637"/>
            </a:xfrm>
            <a:prstGeom prst="rect">
              <a:avLst/>
            </a:prstGeom>
          </p:spPr>
        </p:pic>
        <p:sp>
          <p:nvSpPr>
            <p:cNvPr id="11" name="TextBox 11"/>
            <p:cNvSpPr txBox="1"/>
            <p:nvPr/>
          </p:nvSpPr>
          <p:spPr>
            <a:xfrm>
              <a:off x="4570202" y="219075"/>
              <a:ext cx="16822034" cy="2219325"/>
            </a:xfrm>
            <a:prstGeom prst="rect">
              <a:avLst/>
            </a:prstGeom>
          </p:spPr>
          <p:txBody>
            <a:bodyPr lIns="0" tIns="0" rIns="0" bIns="0" rtlCol="0" anchor="t">
              <a:spAutoFit/>
            </a:bodyPr>
            <a:lstStyle/>
            <a:p>
              <a:pPr>
                <a:lnSpc>
                  <a:spcPts val="12000"/>
                </a:lnSpc>
              </a:pPr>
              <a:r>
                <a:rPr lang="en-US" sz="12000" spc="359">
                  <a:solidFill>
                    <a:srgbClr val="F5EEE8"/>
                  </a:solidFill>
                  <a:latin typeface="AC Fifindrel"/>
                </a:rPr>
                <a:t>Project Schedule Week 8 - 15</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75030"/>
        </a:solidFill>
        <a:effectLst/>
      </p:bgPr>
    </p:bg>
    <p:spTree>
      <p:nvGrpSpPr>
        <p:cNvPr id="1" name=""/>
        <p:cNvGrpSpPr/>
        <p:nvPr/>
      </p:nvGrpSpPr>
      <p:grpSpPr>
        <a:xfrm>
          <a:off x="0" y="0"/>
          <a:ext cx="0" cy="0"/>
          <a:chOff x="0" y="0"/>
          <a:chExt cx="0" cy="0"/>
        </a:xfrm>
      </p:grpSpPr>
      <p:grpSp>
        <p:nvGrpSpPr>
          <p:cNvPr id="2" name="Group 2"/>
          <p:cNvGrpSpPr/>
          <p:nvPr/>
        </p:nvGrpSpPr>
        <p:grpSpPr>
          <a:xfrm>
            <a:off x="-990600" y="1129984"/>
            <a:ext cx="18664073" cy="7686968"/>
            <a:chOff x="0" y="0"/>
            <a:chExt cx="24885430" cy="10249291"/>
          </a:xfrm>
        </p:grpSpPr>
        <p:sp>
          <p:nvSpPr>
            <p:cNvPr id="3" name="AutoShape 3"/>
            <p:cNvSpPr/>
            <p:nvPr/>
          </p:nvSpPr>
          <p:spPr>
            <a:xfrm>
              <a:off x="0" y="5325954"/>
              <a:ext cx="2692400" cy="50800"/>
            </a:xfrm>
            <a:prstGeom prst="rect">
              <a:avLst/>
            </a:prstGeom>
            <a:solidFill>
              <a:srgbClr val="F5EEE8"/>
            </a:solidFill>
          </p:spPr>
        </p:sp>
        <p:grpSp>
          <p:nvGrpSpPr>
            <p:cNvPr id="4" name="Group 4"/>
            <p:cNvGrpSpPr/>
            <p:nvPr/>
          </p:nvGrpSpPr>
          <p:grpSpPr>
            <a:xfrm>
              <a:off x="3160373" y="660400"/>
              <a:ext cx="736600" cy="73660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6BAAE"/>
              </a:solidFill>
            </p:spPr>
          </p:sp>
        </p:grpSp>
        <p:grpSp>
          <p:nvGrpSpPr>
            <p:cNvPr id="6" name="Group 6"/>
            <p:cNvGrpSpPr/>
            <p:nvPr/>
          </p:nvGrpSpPr>
          <p:grpSpPr>
            <a:xfrm>
              <a:off x="16141700" y="4983054"/>
              <a:ext cx="736600" cy="7366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6BAAE"/>
              </a:solidFill>
            </p:spPr>
          </p:sp>
        </p:grpSp>
        <p:grpSp>
          <p:nvGrpSpPr>
            <p:cNvPr id="8" name="Group 8"/>
            <p:cNvGrpSpPr/>
            <p:nvPr/>
          </p:nvGrpSpPr>
          <p:grpSpPr>
            <a:xfrm>
              <a:off x="16192500" y="9115209"/>
              <a:ext cx="736600" cy="7366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6BAAE"/>
              </a:solidFill>
            </p:spPr>
          </p:sp>
        </p:grpSp>
        <p:pic>
          <p:nvPicPr>
            <p:cNvPr id="10" name="Picture 10"/>
            <p:cNvPicPr>
              <a:picLocks noChangeAspect="1"/>
            </p:cNvPicPr>
            <p:nvPr/>
          </p:nvPicPr>
          <p:blipFill>
            <a:blip r:embed="rId2"/>
            <a:srcRect t="3275" b="52303"/>
            <a:stretch>
              <a:fillRect/>
            </a:stretch>
          </p:blipFill>
          <p:spPr>
            <a:xfrm>
              <a:off x="2006600" y="3052654"/>
              <a:ext cx="22878830" cy="7196637"/>
            </a:xfrm>
            <a:prstGeom prst="rect">
              <a:avLst/>
            </a:prstGeom>
          </p:spPr>
        </p:pic>
        <p:sp>
          <p:nvSpPr>
            <p:cNvPr id="11" name="TextBox 11"/>
            <p:cNvSpPr txBox="1"/>
            <p:nvPr/>
          </p:nvSpPr>
          <p:spPr>
            <a:xfrm>
              <a:off x="4570202" y="219075"/>
              <a:ext cx="16822034" cy="2219325"/>
            </a:xfrm>
            <a:prstGeom prst="rect">
              <a:avLst/>
            </a:prstGeom>
          </p:spPr>
          <p:txBody>
            <a:bodyPr lIns="0" tIns="0" rIns="0" bIns="0" rtlCol="0" anchor="t">
              <a:spAutoFit/>
            </a:bodyPr>
            <a:lstStyle/>
            <a:p>
              <a:pPr>
                <a:lnSpc>
                  <a:spcPts val="12000"/>
                </a:lnSpc>
              </a:pPr>
              <a:r>
                <a:rPr lang="en-US" sz="12000" spc="359">
                  <a:solidFill>
                    <a:srgbClr val="F5EEE8"/>
                  </a:solidFill>
                  <a:latin typeface="AC Fifindrel"/>
                </a:rPr>
                <a:t>Project Schedule Week 15 - 19</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6BAA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9383" b="29383"/>
          <a:stretch>
            <a:fillRect/>
          </a:stretch>
        </p:blipFill>
        <p:spPr>
          <a:xfrm>
            <a:off x="-323850" y="8672512"/>
            <a:ext cx="18935700" cy="2085975"/>
          </a:xfrm>
          <a:prstGeom prst="rect">
            <a:avLst/>
          </a:prstGeom>
        </p:spPr>
      </p:pic>
      <p:sp>
        <p:nvSpPr>
          <p:cNvPr id="3" name="AutoShape 3"/>
          <p:cNvSpPr/>
          <p:nvPr/>
        </p:nvSpPr>
        <p:spPr>
          <a:xfrm>
            <a:off x="9124950" y="-1143000"/>
            <a:ext cx="38100" cy="2171700"/>
          </a:xfrm>
          <a:prstGeom prst="rect">
            <a:avLst/>
          </a:prstGeom>
          <a:solidFill>
            <a:srgbClr val="323232"/>
          </a:solidFill>
        </p:spPr>
      </p:sp>
      <p:grpSp>
        <p:nvGrpSpPr>
          <p:cNvPr id="4" name="Group 4"/>
          <p:cNvGrpSpPr/>
          <p:nvPr/>
        </p:nvGrpSpPr>
        <p:grpSpPr>
          <a:xfrm>
            <a:off x="2068503" y="2468786"/>
            <a:ext cx="14150993" cy="5302189"/>
            <a:chOff x="0" y="-9525"/>
            <a:chExt cx="18867991" cy="7069585"/>
          </a:xfrm>
        </p:grpSpPr>
        <p:sp>
          <p:nvSpPr>
            <p:cNvPr id="5" name="TextBox 5"/>
            <p:cNvSpPr txBox="1"/>
            <p:nvPr/>
          </p:nvSpPr>
          <p:spPr>
            <a:xfrm>
              <a:off x="0" y="1930451"/>
              <a:ext cx="18867991" cy="5129609"/>
            </a:xfrm>
            <a:prstGeom prst="rect">
              <a:avLst/>
            </a:prstGeom>
          </p:spPr>
          <p:txBody>
            <a:bodyPr lIns="0" tIns="0" rIns="0" bIns="0" rtlCol="0" anchor="t">
              <a:spAutoFit/>
            </a:bodyPr>
            <a:lstStyle/>
            <a:p>
              <a:pPr algn="ctr">
                <a:lnSpc>
                  <a:spcPts val="30000"/>
                </a:lnSpc>
              </a:pPr>
              <a:r>
                <a:rPr lang="en-US" sz="30000" u="sng" dirty="0">
                  <a:latin typeface="AC Fifindrel"/>
                  <a:hlinkClick r:id="rId3">
                    <a:extLst>
                      <a:ext uri="{A12FA001-AC4F-418D-AE19-62706E023703}">
                        <ahyp:hlinkClr xmlns:ahyp="http://schemas.microsoft.com/office/drawing/2018/hyperlinkcolor" val="tx"/>
                      </a:ext>
                    </a:extLst>
                  </a:hlinkClick>
                </a:rPr>
                <a:t>Link</a:t>
              </a:r>
              <a:endParaRPr lang="en-US" sz="30000" u="sng" dirty="0">
                <a:latin typeface="AC Fifindrel"/>
              </a:endParaRPr>
            </a:p>
          </p:txBody>
        </p:sp>
        <p:sp>
          <p:nvSpPr>
            <p:cNvPr id="6" name="TextBox 6"/>
            <p:cNvSpPr txBox="1"/>
            <p:nvPr/>
          </p:nvSpPr>
          <p:spPr>
            <a:xfrm>
              <a:off x="3214757" y="-9525"/>
              <a:ext cx="12387677" cy="619125"/>
            </a:xfrm>
            <a:prstGeom prst="rect">
              <a:avLst/>
            </a:prstGeom>
          </p:spPr>
          <p:txBody>
            <a:bodyPr lIns="0" tIns="0" rIns="0" bIns="0" rtlCol="0" anchor="t">
              <a:spAutoFit/>
            </a:bodyPr>
            <a:lstStyle/>
            <a:p>
              <a:pPr algn="ctr">
                <a:lnSpc>
                  <a:spcPts val="3600"/>
                </a:lnSpc>
              </a:pPr>
              <a:r>
                <a:rPr lang="en-US" sz="3000" spc="179">
                  <a:solidFill>
                    <a:srgbClr val="323232"/>
                  </a:solidFill>
                  <a:latin typeface="Lora Bold"/>
                </a:rPr>
                <a:t>PROTOTYPE</a:t>
              </a:r>
            </a:p>
          </p:txBody>
        </p:sp>
      </p:grpSp>
      <p:sp>
        <p:nvSpPr>
          <p:cNvPr id="7" name="TextBox 7"/>
          <p:cNvSpPr txBox="1"/>
          <p:nvPr/>
        </p:nvSpPr>
        <p:spPr>
          <a:xfrm>
            <a:off x="5241571" y="2929168"/>
            <a:ext cx="7766758" cy="899160"/>
          </a:xfrm>
          <a:prstGeom prst="rect">
            <a:avLst/>
          </a:prstGeom>
        </p:spPr>
        <p:txBody>
          <a:bodyPr lIns="0" tIns="0" rIns="0" bIns="0" rtlCol="0" anchor="t">
            <a:spAutoFit/>
          </a:bodyPr>
          <a:lstStyle/>
          <a:p>
            <a:pPr algn="ctr">
              <a:lnSpc>
                <a:spcPts val="3600"/>
              </a:lnSpc>
            </a:pPr>
            <a:r>
              <a:rPr lang="en-US" sz="2400" spc="24">
                <a:solidFill>
                  <a:srgbClr val="000000"/>
                </a:solidFill>
                <a:latin typeface="Arimo"/>
              </a:rPr>
              <a:t>We use this prototype as one interview materials to receive feedback from Encik Ishak</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EEE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897600" cy="10287000"/>
            <a:chOff x="0" y="0"/>
            <a:chExt cx="25196800" cy="13716000"/>
          </a:xfrm>
        </p:grpSpPr>
        <p:sp>
          <p:nvSpPr>
            <p:cNvPr id="3" name="TextBox 3"/>
            <p:cNvSpPr txBox="1"/>
            <p:nvPr/>
          </p:nvSpPr>
          <p:spPr>
            <a:xfrm>
              <a:off x="12192000" y="4079875"/>
              <a:ext cx="9334418" cy="4251325"/>
            </a:xfrm>
            <a:prstGeom prst="rect">
              <a:avLst/>
            </a:prstGeom>
          </p:spPr>
          <p:txBody>
            <a:bodyPr lIns="0" tIns="0" rIns="0" bIns="0" rtlCol="0" anchor="t">
              <a:spAutoFit/>
            </a:bodyPr>
            <a:lstStyle/>
            <a:p>
              <a:pPr algn="r">
                <a:lnSpc>
                  <a:spcPts val="12000"/>
                </a:lnSpc>
              </a:pPr>
              <a:r>
                <a:rPr lang="en-US" sz="12000" spc="359">
                  <a:solidFill>
                    <a:srgbClr val="323232"/>
                  </a:solidFill>
                  <a:latin typeface="AC Fifindrel"/>
                </a:rPr>
                <a:t>Functional Requirements</a:t>
              </a:r>
            </a:p>
          </p:txBody>
        </p:sp>
        <p:sp>
          <p:nvSpPr>
            <p:cNvPr id="4" name="AutoShape 4"/>
            <p:cNvSpPr/>
            <p:nvPr/>
          </p:nvSpPr>
          <p:spPr>
            <a:xfrm>
              <a:off x="22504400" y="6070600"/>
              <a:ext cx="2692400" cy="50800"/>
            </a:xfrm>
            <a:prstGeom prst="rect">
              <a:avLst/>
            </a:prstGeom>
            <a:solidFill>
              <a:srgbClr val="323232"/>
            </a:solidFill>
          </p:spPr>
        </p:sp>
        <p:sp>
          <p:nvSpPr>
            <p:cNvPr id="5" name="AutoShape 5"/>
            <p:cNvSpPr/>
            <p:nvPr/>
          </p:nvSpPr>
          <p:spPr>
            <a:xfrm>
              <a:off x="0" y="0"/>
              <a:ext cx="12192000" cy="13716000"/>
            </a:xfrm>
            <a:prstGeom prst="rect">
              <a:avLst/>
            </a:prstGeom>
            <a:solidFill>
              <a:srgbClr val="D6BAAE"/>
            </a:solidFill>
          </p:spPr>
        </p:sp>
        <p:sp>
          <p:nvSpPr>
            <p:cNvPr id="6" name="TextBox 6"/>
            <p:cNvSpPr txBox="1"/>
            <p:nvPr/>
          </p:nvSpPr>
          <p:spPr>
            <a:xfrm>
              <a:off x="1371600" y="2359660"/>
              <a:ext cx="10490200" cy="8806180"/>
            </a:xfrm>
            <a:prstGeom prst="rect">
              <a:avLst/>
            </a:prstGeom>
          </p:spPr>
          <p:txBody>
            <a:bodyPr lIns="0" tIns="0" rIns="0" bIns="0" rtlCol="0" anchor="t">
              <a:spAutoFit/>
            </a:bodyPr>
            <a:lstStyle/>
            <a:p>
              <a:pPr>
                <a:lnSpc>
                  <a:spcPts val="4800"/>
                </a:lnSpc>
              </a:pPr>
              <a:r>
                <a:rPr lang="en-US" sz="2400" spc="24">
                  <a:solidFill>
                    <a:srgbClr val="323232"/>
                  </a:solidFill>
                  <a:latin typeface="Lora"/>
                </a:rPr>
                <a:t>1. </a:t>
              </a:r>
              <a:r>
                <a:rPr lang="en-US" sz="2400" spc="24">
                  <a:solidFill>
                    <a:srgbClr val="323232"/>
                  </a:solidFill>
                  <a:latin typeface="Arimo"/>
                </a:rPr>
                <a:t>Th</a:t>
              </a:r>
              <a:r>
                <a:rPr lang="en-US" sz="2400" spc="24">
                  <a:solidFill>
                    <a:srgbClr val="323232"/>
                  </a:solidFill>
                  <a:latin typeface="Lora"/>
                </a:rPr>
                <a:t>e system shall allow meeting inviter to invite</a:t>
              </a:r>
            </a:p>
            <a:p>
              <a:pPr>
                <a:lnSpc>
                  <a:spcPts val="4800"/>
                </a:lnSpc>
              </a:pPr>
              <a:r>
                <a:rPr lang="en-US" sz="2400" spc="24">
                  <a:solidFill>
                    <a:srgbClr val="323232"/>
                  </a:solidFill>
                  <a:latin typeface="Lora"/>
                </a:rPr>
                <a:t>staff to meeting based on their availability and workload percentage.</a:t>
              </a:r>
            </a:p>
            <a:p>
              <a:pPr>
                <a:lnSpc>
                  <a:spcPts val="4800"/>
                </a:lnSpc>
              </a:pPr>
              <a:r>
                <a:rPr lang="en-US" sz="2400" spc="24">
                  <a:solidFill>
                    <a:srgbClr val="323232"/>
                  </a:solidFill>
                  <a:latin typeface="Lora"/>
                </a:rPr>
                <a:t>2.  The system shall allow task assigner to assign task to staff based on their workload percentage.</a:t>
              </a:r>
            </a:p>
            <a:p>
              <a:pPr>
                <a:lnSpc>
                  <a:spcPts val="4800"/>
                </a:lnSpc>
              </a:pPr>
              <a:r>
                <a:rPr lang="en-US" sz="2400" spc="24">
                  <a:solidFill>
                    <a:srgbClr val="323232"/>
                  </a:solidFill>
                  <a:latin typeface="Lora"/>
                </a:rPr>
                <a:t>4. The system shall allow Headmaster to make</a:t>
              </a:r>
            </a:p>
            <a:p>
              <a:pPr>
                <a:lnSpc>
                  <a:spcPts val="4800"/>
                </a:lnSpc>
              </a:pPr>
              <a:r>
                <a:rPr lang="en-US" sz="2400" spc="24">
                  <a:solidFill>
                    <a:srgbClr val="323232"/>
                  </a:solidFill>
                  <a:latin typeface="Lora"/>
                </a:rPr>
                <a:t>approval to all assigned tasks that involve out of school.</a:t>
              </a:r>
            </a:p>
            <a:p>
              <a:pPr>
                <a:lnSpc>
                  <a:spcPts val="4800"/>
                </a:lnSpc>
              </a:pPr>
              <a:r>
                <a:rPr lang="en-US" sz="2400" spc="24">
                  <a:solidFill>
                    <a:srgbClr val="323232"/>
                  </a:solidFill>
                  <a:latin typeface="Lora"/>
                </a:rPr>
                <a:t>5. The system shall be able to provide accept or</a:t>
              </a:r>
            </a:p>
            <a:p>
              <a:pPr>
                <a:lnSpc>
                  <a:spcPts val="4800"/>
                </a:lnSpc>
              </a:pPr>
              <a:r>
                <a:rPr lang="en-US" sz="2400" spc="24">
                  <a:solidFill>
                    <a:srgbClr val="323232"/>
                  </a:solidFill>
                  <a:latin typeface="Lora"/>
                </a:rPr>
                <a:t>reject option for meeting attendees after receiving meeting invitation.</a:t>
              </a:r>
            </a:p>
          </p:txBody>
        </p:sp>
        <p:sp>
          <p:nvSpPr>
            <p:cNvPr id="7" name="TextBox 7"/>
            <p:cNvSpPr txBox="1"/>
            <p:nvPr/>
          </p:nvSpPr>
          <p:spPr>
            <a:xfrm>
              <a:off x="13111177" y="8870950"/>
              <a:ext cx="9393223" cy="549878"/>
            </a:xfrm>
            <a:prstGeom prst="rect">
              <a:avLst/>
            </a:prstGeom>
          </p:spPr>
          <p:txBody>
            <a:bodyPr lIns="0" tIns="0" rIns="0" bIns="0" rtlCol="0" anchor="t">
              <a:spAutoFit/>
            </a:bodyPr>
            <a:lstStyle/>
            <a:p>
              <a:pPr algn="r">
                <a:lnSpc>
                  <a:spcPts val="3436"/>
                </a:lnSpc>
              </a:pPr>
              <a:r>
                <a:rPr lang="en-US" sz="2643" spc="264">
                  <a:solidFill>
                    <a:srgbClr val="975030"/>
                  </a:solidFill>
                  <a:latin typeface="Lora"/>
                </a:rPr>
                <a:t>ACTIVITY MANAGEMENT MODULE</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rot="16200000">
            <a:off x="8370886" y="-8370886"/>
            <a:ext cx="1546231" cy="18288001"/>
          </a:xfrm>
          <a:prstGeom prst="rect">
            <a:avLst/>
          </a:prstGeom>
          <a:solidFill>
            <a:srgbClr val="D6BAAE"/>
          </a:solidFill>
        </p:spPr>
      </p:sp>
      <p:pic>
        <p:nvPicPr>
          <p:cNvPr id="4" name="Picture 4"/>
          <p:cNvPicPr>
            <a:picLocks noChangeAspect="1"/>
          </p:cNvPicPr>
          <p:nvPr/>
        </p:nvPicPr>
        <p:blipFill>
          <a:blip r:embed="rId2"/>
          <a:srcRect/>
          <a:stretch>
            <a:fillRect/>
          </a:stretch>
        </p:blipFill>
        <p:spPr>
          <a:xfrm>
            <a:off x="4838700" y="1556622"/>
            <a:ext cx="8610600" cy="8747277"/>
          </a:xfrm>
          <a:prstGeom prst="rect">
            <a:avLst/>
          </a:prstGeom>
        </p:spPr>
      </p:pic>
      <p:sp>
        <p:nvSpPr>
          <p:cNvPr id="5" name="TextBox 5"/>
          <p:cNvSpPr txBox="1"/>
          <p:nvPr/>
        </p:nvSpPr>
        <p:spPr>
          <a:xfrm>
            <a:off x="766861" y="395895"/>
            <a:ext cx="16754277" cy="754437"/>
          </a:xfrm>
          <a:prstGeom prst="rect">
            <a:avLst/>
          </a:prstGeom>
        </p:spPr>
        <p:txBody>
          <a:bodyPr wrap="square" lIns="0" tIns="0" rIns="0" bIns="0" rtlCol="0" anchor="t">
            <a:spAutoFit/>
          </a:bodyPr>
          <a:lstStyle/>
          <a:p>
            <a:pPr algn="ctr">
              <a:lnSpc>
                <a:spcPts val="6240"/>
              </a:lnSpc>
            </a:pPr>
            <a:r>
              <a:rPr lang="en-US" sz="4800" spc="96" dirty="0">
                <a:solidFill>
                  <a:srgbClr val="323232"/>
                </a:solidFill>
                <a:latin typeface="Lora"/>
              </a:rPr>
              <a:t>Use Case Diagram – My module &amp; my partner’s module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EEE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897600" cy="10287000"/>
            <a:chOff x="0" y="0"/>
            <a:chExt cx="25196800" cy="13716000"/>
          </a:xfrm>
        </p:grpSpPr>
        <p:sp>
          <p:nvSpPr>
            <p:cNvPr id="3" name="TextBox 3"/>
            <p:cNvSpPr txBox="1"/>
            <p:nvPr/>
          </p:nvSpPr>
          <p:spPr>
            <a:xfrm>
              <a:off x="12192000" y="4079875"/>
              <a:ext cx="9334418" cy="4251325"/>
            </a:xfrm>
            <a:prstGeom prst="rect">
              <a:avLst/>
            </a:prstGeom>
          </p:spPr>
          <p:txBody>
            <a:bodyPr lIns="0" tIns="0" rIns="0" bIns="0" rtlCol="0" anchor="t">
              <a:spAutoFit/>
            </a:bodyPr>
            <a:lstStyle/>
            <a:p>
              <a:pPr algn="r">
                <a:lnSpc>
                  <a:spcPts val="12000"/>
                </a:lnSpc>
              </a:pPr>
              <a:r>
                <a:rPr lang="en-US" sz="12000" spc="359">
                  <a:solidFill>
                    <a:srgbClr val="323232"/>
                  </a:solidFill>
                  <a:latin typeface="AC Fifindrel"/>
                </a:rPr>
                <a:t>Functional Requirements </a:t>
              </a:r>
            </a:p>
          </p:txBody>
        </p:sp>
        <p:sp>
          <p:nvSpPr>
            <p:cNvPr id="4" name="AutoShape 4"/>
            <p:cNvSpPr/>
            <p:nvPr/>
          </p:nvSpPr>
          <p:spPr>
            <a:xfrm>
              <a:off x="22504400" y="6070600"/>
              <a:ext cx="2692400" cy="50800"/>
            </a:xfrm>
            <a:prstGeom prst="rect">
              <a:avLst/>
            </a:prstGeom>
            <a:solidFill>
              <a:srgbClr val="323232"/>
            </a:solidFill>
          </p:spPr>
        </p:sp>
        <p:sp>
          <p:nvSpPr>
            <p:cNvPr id="5" name="AutoShape 5"/>
            <p:cNvSpPr/>
            <p:nvPr/>
          </p:nvSpPr>
          <p:spPr>
            <a:xfrm>
              <a:off x="0" y="0"/>
              <a:ext cx="12192000" cy="13716000"/>
            </a:xfrm>
            <a:prstGeom prst="rect">
              <a:avLst/>
            </a:prstGeom>
            <a:solidFill>
              <a:srgbClr val="D6BAAE"/>
            </a:solidFill>
          </p:spPr>
        </p:sp>
        <p:sp>
          <p:nvSpPr>
            <p:cNvPr id="6" name="TextBox 6"/>
            <p:cNvSpPr txBox="1"/>
            <p:nvPr/>
          </p:nvSpPr>
          <p:spPr>
            <a:xfrm>
              <a:off x="1371600" y="3985260"/>
              <a:ext cx="10490200" cy="5554980"/>
            </a:xfrm>
            <a:prstGeom prst="rect">
              <a:avLst/>
            </a:prstGeom>
          </p:spPr>
          <p:txBody>
            <a:bodyPr lIns="0" tIns="0" rIns="0" bIns="0" rtlCol="0" anchor="t">
              <a:spAutoFit/>
            </a:bodyPr>
            <a:lstStyle/>
            <a:p>
              <a:pPr>
                <a:lnSpc>
                  <a:spcPts val="4800"/>
                </a:lnSpc>
              </a:pPr>
              <a:r>
                <a:rPr lang="en-US" sz="2400" spc="24">
                  <a:solidFill>
                    <a:srgbClr val="323232"/>
                  </a:solidFill>
                  <a:latin typeface="Lora"/>
                </a:rPr>
                <a:t>6. </a:t>
              </a:r>
              <a:r>
                <a:rPr lang="en-US" sz="2400" spc="24">
                  <a:solidFill>
                    <a:srgbClr val="323232"/>
                  </a:solidFill>
                  <a:latin typeface="Arimo"/>
                </a:rPr>
                <a:t>Th</a:t>
              </a:r>
              <a:r>
                <a:rPr lang="en-US" sz="2400" spc="24">
                  <a:solidFill>
                    <a:srgbClr val="323232"/>
                  </a:solidFill>
                  <a:latin typeface="Lora"/>
                </a:rPr>
                <a:t>e system shall allow scheduler to send</a:t>
              </a:r>
            </a:p>
            <a:p>
              <a:pPr>
                <a:lnSpc>
                  <a:spcPts val="4800"/>
                </a:lnSpc>
              </a:pPr>
              <a:r>
                <a:rPr lang="en-US" sz="2400" spc="24">
                  <a:solidFill>
                    <a:srgbClr val="323232"/>
                  </a:solidFill>
                  <a:latin typeface="Lora"/>
                </a:rPr>
                <a:t>reminder to all task owner based on date and time.</a:t>
              </a:r>
            </a:p>
            <a:p>
              <a:pPr>
                <a:lnSpc>
                  <a:spcPts val="4800"/>
                </a:lnSpc>
              </a:pPr>
              <a:r>
                <a:rPr lang="en-US" sz="2400" spc="24">
                  <a:solidFill>
                    <a:srgbClr val="323232"/>
                  </a:solidFill>
                  <a:latin typeface="Lora"/>
                </a:rPr>
                <a:t>7. The system shall be able to allow minute taker and organizer to manage meeting info.</a:t>
              </a:r>
            </a:p>
            <a:p>
              <a:pPr>
                <a:lnSpc>
                  <a:spcPts val="4800"/>
                </a:lnSpc>
              </a:pPr>
              <a:r>
                <a:rPr lang="en-US" sz="2400" spc="24">
                  <a:solidFill>
                    <a:srgbClr val="323232"/>
                  </a:solidFill>
                  <a:latin typeface="Lora"/>
                </a:rPr>
                <a:t>8. The system shall allow user to view overall task</a:t>
              </a:r>
            </a:p>
            <a:p>
              <a:pPr>
                <a:lnSpc>
                  <a:spcPts val="4800"/>
                </a:lnSpc>
              </a:pPr>
              <a:r>
                <a:rPr lang="en-US" sz="2400" spc="24">
                  <a:solidFill>
                    <a:srgbClr val="323232"/>
                  </a:solidFill>
                  <a:latin typeface="Lora"/>
                </a:rPr>
                <a:t>progress.</a:t>
              </a:r>
            </a:p>
            <a:p>
              <a:pPr>
                <a:lnSpc>
                  <a:spcPts val="4800"/>
                </a:lnSpc>
              </a:pPr>
              <a:r>
                <a:rPr lang="en-US" sz="2400" spc="24">
                  <a:solidFill>
                    <a:srgbClr val="323232"/>
                  </a:solidFill>
                  <a:latin typeface="Lora"/>
                </a:rPr>
                <a:t>9. The system shall allow user to update task</a:t>
              </a:r>
            </a:p>
            <a:p>
              <a:pPr>
                <a:lnSpc>
                  <a:spcPts val="4800"/>
                </a:lnSpc>
              </a:pPr>
              <a:r>
                <a:rPr lang="en-US" sz="2400" spc="24">
                  <a:solidFill>
                    <a:srgbClr val="323232"/>
                  </a:solidFill>
                  <a:latin typeface="Lora"/>
                </a:rPr>
                <a:t>progress.</a:t>
              </a:r>
            </a:p>
          </p:txBody>
        </p:sp>
        <p:sp>
          <p:nvSpPr>
            <p:cNvPr id="7" name="TextBox 7"/>
            <p:cNvSpPr txBox="1"/>
            <p:nvPr/>
          </p:nvSpPr>
          <p:spPr>
            <a:xfrm>
              <a:off x="13111177" y="9061450"/>
              <a:ext cx="9393223" cy="549878"/>
            </a:xfrm>
            <a:prstGeom prst="rect">
              <a:avLst/>
            </a:prstGeom>
          </p:spPr>
          <p:txBody>
            <a:bodyPr lIns="0" tIns="0" rIns="0" bIns="0" rtlCol="0" anchor="t">
              <a:spAutoFit/>
            </a:bodyPr>
            <a:lstStyle/>
            <a:p>
              <a:pPr algn="r">
                <a:lnSpc>
                  <a:spcPts val="3436"/>
                </a:lnSpc>
              </a:pPr>
              <a:r>
                <a:rPr lang="en-US" sz="2643" spc="264">
                  <a:solidFill>
                    <a:srgbClr val="975030"/>
                  </a:solidFill>
                  <a:latin typeface="Lora"/>
                </a:rPr>
                <a:t>ACTIVITY MANAGEMENT MODULE</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EEE8"/>
        </a:solidFill>
        <a:effectLst/>
      </p:bgPr>
    </p:bg>
    <p:spTree>
      <p:nvGrpSpPr>
        <p:cNvPr id="1" name=""/>
        <p:cNvGrpSpPr/>
        <p:nvPr/>
      </p:nvGrpSpPr>
      <p:grpSpPr>
        <a:xfrm>
          <a:off x="0" y="0"/>
          <a:ext cx="0" cy="0"/>
          <a:chOff x="0" y="0"/>
          <a:chExt cx="0" cy="0"/>
        </a:xfrm>
      </p:grpSpPr>
      <p:grpSp>
        <p:nvGrpSpPr>
          <p:cNvPr id="2" name="Group 2"/>
          <p:cNvGrpSpPr/>
          <p:nvPr/>
        </p:nvGrpSpPr>
        <p:grpSpPr>
          <a:xfrm>
            <a:off x="-990600" y="0"/>
            <a:ext cx="18516600" cy="10287000"/>
            <a:chOff x="0" y="0"/>
            <a:chExt cx="24688800" cy="13716000"/>
          </a:xfrm>
        </p:grpSpPr>
        <p:sp>
          <p:nvSpPr>
            <p:cNvPr id="3" name="AutoShape 3"/>
            <p:cNvSpPr/>
            <p:nvPr/>
          </p:nvSpPr>
          <p:spPr>
            <a:xfrm>
              <a:off x="1320800" y="0"/>
              <a:ext cx="12192000" cy="13716000"/>
            </a:xfrm>
            <a:prstGeom prst="rect">
              <a:avLst/>
            </a:prstGeom>
            <a:solidFill>
              <a:srgbClr val="D6BAAE"/>
            </a:solidFill>
          </p:spPr>
        </p:sp>
        <p:sp>
          <p:nvSpPr>
            <p:cNvPr id="4" name="AutoShape 4"/>
            <p:cNvSpPr/>
            <p:nvPr/>
          </p:nvSpPr>
          <p:spPr>
            <a:xfrm>
              <a:off x="0" y="6553200"/>
              <a:ext cx="2692400" cy="50800"/>
            </a:xfrm>
            <a:prstGeom prst="rect">
              <a:avLst/>
            </a:prstGeom>
            <a:solidFill>
              <a:srgbClr val="323232"/>
            </a:solidFill>
          </p:spPr>
        </p:sp>
        <p:sp>
          <p:nvSpPr>
            <p:cNvPr id="5" name="TextBox 5"/>
            <p:cNvSpPr txBox="1"/>
            <p:nvPr/>
          </p:nvSpPr>
          <p:spPr>
            <a:xfrm>
              <a:off x="2692400" y="4841875"/>
              <a:ext cx="10350418" cy="4251325"/>
            </a:xfrm>
            <a:prstGeom prst="rect">
              <a:avLst/>
            </a:prstGeom>
          </p:spPr>
          <p:txBody>
            <a:bodyPr lIns="0" tIns="0" rIns="0" bIns="0" rtlCol="0" anchor="t">
              <a:spAutoFit/>
            </a:bodyPr>
            <a:lstStyle/>
            <a:p>
              <a:pPr algn="just">
                <a:lnSpc>
                  <a:spcPts val="12000"/>
                </a:lnSpc>
              </a:pPr>
              <a:r>
                <a:rPr lang="en-US" sz="12000" spc="359" dirty="0">
                  <a:solidFill>
                    <a:srgbClr val="323232"/>
                  </a:solidFill>
                  <a:latin typeface="AC Fifindrel"/>
                </a:rPr>
                <a:t>Non-Functional Requirements I</a:t>
              </a:r>
            </a:p>
          </p:txBody>
        </p:sp>
        <p:sp>
          <p:nvSpPr>
            <p:cNvPr id="6" name="TextBox 6"/>
            <p:cNvSpPr txBox="1"/>
            <p:nvPr/>
          </p:nvSpPr>
          <p:spPr>
            <a:xfrm>
              <a:off x="14198600" y="2966763"/>
              <a:ext cx="10490200" cy="1656037"/>
            </a:xfrm>
            <a:prstGeom prst="rect">
              <a:avLst/>
            </a:prstGeom>
          </p:spPr>
          <p:txBody>
            <a:bodyPr lIns="0" tIns="0" rIns="0" bIns="0" rtlCol="0" anchor="t">
              <a:spAutoFit/>
            </a:bodyPr>
            <a:lstStyle/>
            <a:p>
              <a:pPr>
                <a:lnSpc>
                  <a:spcPts val="5434"/>
                </a:lnSpc>
              </a:pPr>
              <a:r>
                <a:rPr lang="en-US" sz="2600" spc="26">
                  <a:solidFill>
                    <a:srgbClr val="323232"/>
                  </a:solidFill>
                  <a:latin typeface="Lora"/>
                </a:rPr>
                <a:t>Maintainability</a:t>
              </a:r>
            </a:p>
            <a:p>
              <a:pPr marL="429260" lvl="1" indent="-214630">
                <a:lnSpc>
                  <a:spcPts val="5434"/>
                </a:lnSpc>
                <a:buFont typeface="Arial"/>
                <a:buChar char="•"/>
              </a:pPr>
              <a:r>
                <a:rPr lang="en-US" sz="2600" spc="26">
                  <a:solidFill>
                    <a:srgbClr val="323232"/>
                  </a:solidFill>
                  <a:latin typeface="Lora"/>
                </a:rPr>
                <a:t>The system shall be able to backup data.</a:t>
              </a:r>
            </a:p>
          </p:txBody>
        </p:sp>
        <p:sp>
          <p:nvSpPr>
            <p:cNvPr id="7" name="TextBox 7"/>
            <p:cNvSpPr txBox="1"/>
            <p:nvPr/>
          </p:nvSpPr>
          <p:spPr>
            <a:xfrm>
              <a:off x="14198600" y="5463244"/>
              <a:ext cx="10490200" cy="2570437"/>
            </a:xfrm>
            <a:prstGeom prst="rect">
              <a:avLst/>
            </a:prstGeom>
          </p:spPr>
          <p:txBody>
            <a:bodyPr lIns="0" tIns="0" rIns="0" bIns="0" rtlCol="0" anchor="t">
              <a:spAutoFit/>
            </a:bodyPr>
            <a:lstStyle/>
            <a:p>
              <a:pPr>
                <a:lnSpc>
                  <a:spcPts val="5434"/>
                </a:lnSpc>
              </a:pPr>
              <a:r>
                <a:rPr lang="en-US" sz="2600" spc="26">
                  <a:solidFill>
                    <a:srgbClr val="323232"/>
                  </a:solidFill>
                  <a:latin typeface="Lora"/>
                </a:rPr>
                <a:t>Accuracy</a:t>
              </a:r>
            </a:p>
            <a:p>
              <a:pPr marL="429260" lvl="1" indent="-214630">
                <a:lnSpc>
                  <a:spcPts val="5434"/>
                </a:lnSpc>
                <a:buFont typeface="Arial"/>
                <a:buChar char="•"/>
              </a:pPr>
              <a:r>
                <a:rPr lang="en-US" sz="2600" spc="26">
                  <a:solidFill>
                    <a:srgbClr val="323232"/>
                  </a:solidFill>
                  <a:latin typeface="Lora"/>
                </a:rPr>
                <a:t>The system shall be able to provide accurate information</a:t>
              </a:r>
            </a:p>
          </p:txBody>
        </p:sp>
        <p:sp>
          <p:nvSpPr>
            <p:cNvPr id="8" name="TextBox 8"/>
            <p:cNvSpPr txBox="1"/>
            <p:nvPr/>
          </p:nvSpPr>
          <p:spPr>
            <a:xfrm>
              <a:off x="14198600" y="8874125"/>
              <a:ext cx="10490200" cy="2570437"/>
            </a:xfrm>
            <a:prstGeom prst="rect">
              <a:avLst/>
            </a:prstGeom>
          </p:spPr>
          <p:txBody>
            <a:bodyPr lIns="0" tIns="0" rIns="0" bIns="0" rtlCol="0" anchor="t">
              <a:spAutoFit/>
            </a:bodyPr>
            <a:lstStyle/>
            <a:p>
              <a:pPr>
                <a:lnSpc>
                  <a:spcPts val="5434"/>
                </a:lnSpc>
              </a:pPr>
              <a:r>
                <a:rPr lang="en-US" sz="2600" spc="26">
                  <a:solidFill>
                    <a:srgbClr val="323232"/>
                  </a:solidFill>
                  <a:latin typeface="Lora"/>
                </a:rPr>
                <a:t>Usability</a:t>
              </a:r>
            </a:p>
            <a:p>
              <a:pPr marL="429260" lvl="1" indent="-214630">
                <a:lnSpc>
                  <a:spcPts val="5434"/>
                </a:lnSpc>
                <a:buFont typeface="Arial"/>
                <a:buChar char="•"/>
              </a:pPr>
              <a:r>
                <a:rPr lang="en-US" sz="2600" spc="26">
                  <a:solidFill>
                    <a:srgbClr val="323232"/>
                  </a:solidFill>
                  <a:latin typeface="Lora"/>
                </a:rPr>
                <a:t>The user interface should be intuitive and easy to use</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75030"/>
        </a:solidFill>
        <a:effectLst/>
      </p:bgPr>
    </p:bg>
    <p:spTree>
      <p:nvGrpSpPr>
        <p:cNvPr id="1" name=""/>
        <p:cNvGrpSpPr/>
        <p:nvPr/>
      </p:nvGrpSpPr>
      <p:grpSpPr>
        <a:xfrm>
          <a:off x="0" y="0"/>
          <a:ext cx="0" cy="0"/>
          <a:chOff x="0" y="0"/>
          <a:chExt cx="0" cy="0"/>
        </a:xfrm>
      </p:grpSpPr>
      <p:grpSp>
        <p:nvGrpSpPr>
          <p:cNvPr id="2" name="Group 2"/>
          <p:cNvGrpSpPr/>
          <p:nvPr/>
        </p:nvGrpSpPr>
        <p:grpSpPr>
          <a:xfrm>
            <a:off x="11016542" y="6440711"/>
            <a:ext cx="5061658" cy="2339339"/>
            <a:chOff x="0" y="-9525"/>
            <a:chExt cx="6748877" cy="3119119"/>
          </a:xfrm>
        </p:grpSpPr>
        <p:sp>
          <p:nvSpPr>
            <p:cNvPr id="3" name="TextBox 3"/>
            <p:cNvSpPr txBox="1"/>
            <p:nvPr/>
          </p:nvSpPr>
          <p:spPr>
            <a:xfrm>
              <a:off x="0" y="-9525"/>
              <a:ext cx="6748877" cy="619125"/>
            </a:xfrm>
            <a:prstGeom prst="rect">
              <a:avLst/>
            </a:prstGeom>
          </p:spPr>
          <p:txBody>
            <a:bodyPr lIns="0" tIns="0" rIns="0" bIns="0" rtlCol="0" anchor="t">
              <a:spAutoFit/>
            </a:bodyPr>
            <a:lstStyle/>
            <a:p>
              <a:pPr>
                <a:lnSpc>
                  <a:spcPts val="3600"/>
                </a:lnSpc>
              </a:pPr>
              <a:r>
                <a:rPr lang="en-US" sz="3000" spc="179">
                  <a:solidFill>
                    <a:srgbClr val="F5EEE8"/>
                  </a:solidFill>
                  <a:latin typeface="Lora Bold"/>
                </a:rPr>
                <a:t>NEXT:</a:t>
              </a:r>
            </a:p>
          </p:txBody>
        </p:sp>
        <p:sp>
          <p:nvSpPr>
            <p:cNvPr id="4" name="TextBox 4"/>
            <p:cNvSpPr txBox="1"/>
            <p:nvPr/>
          </p:nvSpPr>
          <p:spPr>
            <a:xfrm>
              <a:off x="0" y="1161540"/>
              <a:ext cx="6748877" cy="1948054"/>
            </a:xfrm>
            <a:prstGeom prst="rect">
              <a:avLst/>
            </a:prstGeom>
          </p:spPr>
          <p:txBody>
            <a:bodyPr lIns="0" tIns="0" rIns="0" bIns="0" rtlCol="0" anchor="t">
              <a:spAutoFit/>
            </a:bodyPr>
            <a:lstStyle/>
            <a:p>
              <a:pPr marL="429260" lvl="1" indent="-214630">
                <a:lnSpc>
                  <a:spcPts val="3900"/>
                </a:lnSpc>
                <a:buFont typeface="Arial"/>
                <a:buChar char="•"/>
              </a:pPr>
              <a:r>
                <a:rPr lang="en-US" sz="2600" spc="26" dirty="0">
                  <a:solidFill>
                    <a:srgbClr val="F5EEE8"/>
                  </a:solidFill>
                  <a:latin typeface="Lora"/>
                </a:rPr>
                <a:t>Use case diagram</a:t>
              </a:r>
            </a:p>
            <a:p>
              <a:pPr marL="429260" lvl="1" indent="-214630">
                <a:lnSpc>
                  <a:spcPts val="3900"/>
                </a:lnSpc>
                <a:buFont typeface="Arial"/>
                <a:buChar char="•"/>
              </a:pPr>
              <a:r>
                <a:rPr lang="en-US" sz="2600" spc="26" dirty="0">
                  <a:solidFill>
                    <a:srgbClr val="F5EEE8"/>
                  </a:solidFill>
                  <a:latin typeface="Lora"/>
                </a:rPr>
                <a:t>Use case description</a:t>
              </a:r>
            </a:p>
            <a:p>
              <a:pPr marL="429260" lvl="1" indent="-214630">
                <a:lnSpc>
                  <a:spcPts val="3900"/>
                </a:lnSpc>
                <a:buFont typeface="Arial"/>
                <a:buChar char="•"/>
              </a:pPr>
              <a:r>
                <a:rPr lang="en-US" sz="2600" spc="26" dirty="0">
                  <a:solidFill>
                    <a:srgbClr val="F5EEE8"/>
                  </a:solidFill>
                  <a:latin typeface="Lora"/>
                </a:rPr>
                <a:t>Activity diagram</a:t>
              </a:r>
            </a:p>
          </p:txBody>
        </p:sp>
      </p:grpSp>
      <p:sp>
        <p:nvSpPr>
          <p:cNvPr id="5" name="TextBox 5"/>
          <p:cNvSpPr txBox="1"/>
          <p:nvPr/>
        </p:nvSpPr>
        <p:spPr>
          <a:xfrm>
            <a:off x="2486086" y="5972175"/>
            <a:ext cx="7000814" cy="3133725"/>
          </a:xfrm>
          <a:prstGeom prst="rect">
            <a:avLst/>
          </a:prstGeom>
        </p:spPr>
        <p:txBody>
          <a:bodyPr lIns="0" tIns="0" rIns="0" bIns="0" rtlCol="0" anchor="t">
            <a:spAutoFit/>
          </a:bodyPr>
          <a:lstStyle/>
          <a:p>
            <a:pPr>
              <a:lnSpc>
                <a:spcPts val="12000"/>
              </a:lnSpc>
            </a:pPr>
            <a:r>
              <a:rPr lang="en-US" sz="12000" spc="359">
                <a:solidFill>
                  <a:srgbClr val="F5EEE8"/>
                </a:solidFill>
                <a:latin typeface="AC Fifindrel"/>
              </a:rPr>
              <a:t>Analysis &amp; Design</a:t>
            </a:r>
          </a:p>
        </p:txBody>
      </p:sp>
      <p:sp>
        <p:nvSpPr>
          <p:cNvPr id="6" name="AutoShape 6"/>
          <p:cNvSpPr/>
          <p:nvPr/>
        </p:nvSpPr>
        <p:spPr>
          <a:xfrm>
            <a:off x="-647700" y="7410450"/>
            <a:ext cx="2019300" cy="38100"/>
          </a:xfrm>
          <a:prstGeom prst="rect">
            <a:avLst/>
          </a:prstGeom>
          <a:solidFill>
            <a:srgbClr val="F5EEE8"/>
          </a:solidFill>
        </p:spPr>
      </p:sp>
      <p:pic>
        <p:nvPicPr>
          <p:cNvPr id="7" name="Picture 7"/>
          <p:cNvPicPr>
            <a:picLocks noChangeAspect="1"/>
          </p:cNvPicPr>
          <p:nvPr/>
        </p:nvPicPr>
        <p:blipFill>
          <a:blip r:embed="rId2"/>
          <a:srcRect t="31783" b="28163"/>
          <a:stretch>
            <a:fillRect/>
          </a:stretch>
        </p:blipFill>
        <p:spPr>
          <a:xfrm>
            <a:off x="-323850" y="0"/>
            <a:ext cx="18935700" cy="50577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EEE8"/>
        </a:solidFill>
        <a:effectLst/>
      </p:bgPr>
    </p:bg>
    <p:spTree>
      <p:nvGrpSpPr>
        <p:cNvPr id="1" name=""/>
        <p:cNvGrpSpPr/>
        <p:nvPr/>
      </p:nvGrpSpPr>
      <p:grpSpPr>
        <a:xfrm>
          <a:off x="0" y="0"/>
          <a:ext cx="0" cy="0"/>
          <a:chOff x="0" y="0"/>
          <a:chExt cx="0" cy="0"/>
        </a:xfrm>
      </p:grpSpPr>
      <p:grpSp>
        <p:nvGrpSpPr>
          <p:cNvPr id="2" name="Group 2"/>
          <p:cNvGrpSpPr/>
          <p:nvPr/>
        </p:nvGrpSpPr>
        <p:grpSpPr>
          <a:xfrm>
            <a:off x="1" y="-1"/>
            <a:ext cx="18764250" cy="10028526"/>
            <a:chOff x="1" y="-1"/>
            <a:chExt cx="25019000" cy="13371368"/>
          </a:xfrm>
        </p:grpSpPr>
        <p:sp>
          <p:nvSpPr>
            <p:cNvPr id="3" name="AutoShape 3"/>
            <p:cNvSpPr/>
            <p:nvPr/>
          </p:nvSpPr>
          <p:spPr>
            <a:xfrm rot="-5400000">
              <a:off x="11478680" y="-11478680"/>
              <a:ext cx="2061641" cy="25019000"/>
            </a:xfrm>
            <a:prstGeom prst="rect">
              <a:avLst/>
            </a:prstGeom>
            <a:solidFill>
              <a:srgbClr val="D6BAAE"/>
            </a:solidFill>
          </p:spPr>
        </p:sp>
        <p:pic>
          <p:nvPicPr>
            <p:cNvPr id="4" name="Picture 4"/>
            <p:cNvPicPr>
              <a:picLocks noChangeAspect="1"/>
            </p:cNvPicPr>
            <p:nvPr/>
          </p:nvPicPr>
          <p:blipFill>
            <a:blip r:embed="rId2"/>
            <a:srcRect/>
            <a:stretch>
              <a:fillRect/>
            </a:stretch>
          </p:blipFill>
          <p:spPr>
            <a:xfrm>
              <a:off x="1693308" y="2383489"/>
              <a:ext cx="10816192" cy="10987878"/>
            </a:xfrm>
            <a:prstGeom prst="rect">
              <a:avLst/>
            </a:prstGeom>
          </p:spPr>
        </p:pic>
        <p:sp>
          <p:nvSpPr>
            <p:cNvPr id="5" name="TextBox 5"/>
            <p:cNvSpPr txBox="1"/>
            <p:nvPr/>
          </p:nvSpPr>
          <p:spPr>
            <a:xfrm>
              <a:off x="4991364" y="497109"/>
              <a:ext cx="14401273" cy="1019798"/>
            </a:xfrm>
            <a:prstGeom prst="rect">
              <a:avLst/>
            </a:prstGeom>
          </p:spPr>
          <p:txBody>
            <a:bodyPr lIns="0" tIns="0" rIns="0" bIns="0" rtlCol="0" anchor="t">
              <a:spAutoFit/>
            </a:bodyPr>
            <a:lstStyle/>
            <a:p>
              <a:pPr algn="ctr">
                <a:lnSpc>
                  <a:spcPts val="6240"/>
                </a:lnSpc>
              </a:pPr>
              <a:r>
                <a:rPr lang="en-US" sz="4800" spc="96">
                  <a:solidFill>
                    <a:srgbClr val="323232"/>
                  </a:solidFill>
                  <a:latin typeface="Lora"/>
                </a:rPr>
                <a:t>Use Case Diagram</a:t>
              </a:r>
            </a:p>
          </p:txBody>
        </p:sp>
        <p:sp>
          <p:nvSpPr>
            <p:cNvPr id="6" name="TextBox 6"/>
            <p:cNvSpPr txBox="1"/>
            <p:nvPr/>
          </p:nvSpPr>
          <p:spPr>
            <a:xfrm>
              <a:off x="14025044" y="7265282"/>
              <a:ext cx="6904556" cy="555024"/>
            </a:xfrm>
            <a:prstGeom prst="rect">
              <a:avLst/>
            </a:prstGeom>
          </p:spPr>
          <p:txBody>
            <a:bodyPr wrap="square" lIns="0" tIns="0" rIns="0" bIns="0" rtlCol="0" anchor="t">
              <a:spAutoFit/>
            </a:bodyPr>
            <a:lstStyle/>
            <a:p>
              <a:pPr algn="ctr">
                <a:lnSpc>
                  <a:spcPts val="3600"/>
                </a:lnSpc>
              </a:pPr>
              <a:r>
                <a:rPr lang="en-US" sz="2400" u="sng" spc="24" dirty="0">
                  <a:latin typeface="Arimo"/>
                  <a:hlinkClick r:id="rId3">
                    <a:extLst>
                      <a:ext uri="{A12FA001-AC4F-418D-AE19-62706E023703}">
                        <ahyp:hlinkClr xmlns:ahyp="http://schemas.microsoft.com/office/drawing/2018/hyperlinkcolor" val="tx"/>
                      </a:ext>
                    </a:extLst>
                  </a:hlinkClick>
                </a:rPr>
                <a:t>Click this link for a better view</a:t>
              </a:r>
              <a:endParaRPr lang="en-US" sz="2400" u="sng" spc="24" dirty="0">
                <a:latin typeface="Arimo"/>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5EEE8"/>
        </a:solidFill>
        <a:effectLst/>
      </p:bgPr>
    </p:bg>
    <p:spTree>
      <p:nvGrpSpPr>
        <p:cNvPr id="1" name=""/>
        <p:cNvGrpSpPr/>
        <p:nvPr/>
      </p:nvGrpSpPr>
      <p:grpSpPr>
        <a:xfrm>
          <a:off x="0" y="0"/>
          <a:ext cx="0" cy="0"/>
          <a:chOff x="0" y="0"/>
          <a:chExt cx="0" cy="0"/>
        </a:xfrm>
      </p:grpSpPr>
      <p:grpSp>
        <p:nvGrpSpPr>
          <p:cNvPr id="2" name="Group 2"/>
          <p:cNvGrpSpPr/>
          <p:nvPr/>
        </p:nvGrpSpPr>
        <p:grpSpPr>
          <a:xfrm>
            <a:off x="1" y="-1"/>
            <a:ext cx="18764250" cy="9687680"/>
            <a:chOff x="1" y="-1"/>
            <a:chExt cx="25019000" cy="12916907"/>
          </a:xfrm>
        </p:grpSpPr>
        <p:sp>
          <p:nvSpPr>
            <p:cNvPr id="3" name="AutoShape 3"/>
            <p:cNvSpPr/>
            <p:nvPr/>
          </p:nvSpPr>
          <p:spPr>
            <a:xfrm rot="-5400000">
              <a:off x="11478680" y="-11478680"/>
              <a:ext cx="2061641" cy="25019000"/>
            </a:xfrm>
            <a:prstGeom prst="rect">
              <a:avLst/>
            </a:prstGeom>
            <a:solidFill>
              <a:srgbClr val="D6BAAE"/>
            </a:solidFill>
          </p:spPr>
        </p:sp>
        <p:pic>
          <p:nvPicPr>
            <p:cNvPr id="4" name="Picture 4"/>
            <p:cNvPicPr>
              <a:picLocks noChangeAspect="1"/>
            </p:cNvPicPr>
            <p:nvPr/>
          </p:nvPicPr>
          <p:blipFill>
            <a:blip r:embed="rId2"/>
            <a:srcRect/>
            <a:stretch>
              <a:fillRect/>
            </a:stretch>
          </p:blipFill>
          <p:spPr>
            <a:xfrm>
              <a:off x="1113651" y="2837951"/>
              <a:ext cx="12911392" cy="10078955"/>
            </a:xfrm>
            <a:prstGeom prst="rect">
              <a:avLst/>
            </a:prstGeom>
          </p:spPr>
        </p:pic>
        <p:sp>
          <p:nvSpPr>
            <p:cNvPr id="5" name="TextBox 5"/>
            <p:cNvSpPr txBox="1"/>
            <p:nvPr/>
          </p:nvSpPr>
          <p:spPr>
            <a:xfrm>
              <a:off x="4991364" y="497109"/>
              <a:ext cx="14401273" cy="1019798"/>
            </a:xfrm>
            <a:prstGeom prst="rect">
              <a:avLst/>
            </a:prstGeom>
          </p:spPr>
          <p:txBody>
            <a:bodyPr lIns="0" tIns="0" rIns="0" bIns="0" rtlCol="0" anchor="t">
              <a:spAutoFit/>
            </a:bodyPr>
            <a:lstStyle/>
            <a:p>
              <a:pPr algn="ctr">
                <a:lnSpc>
                  <a:spcPts val="6240"/>
                </a:lnSpc>
              </a:pPr>
              <a:r>
                <a:rPr lang="en-US" sz="4800" spc="96">
                  <a:solidFill>
                    <a:srgbClr val="323232"/>
                  </a:solidFill>
                  <a:latin typeface="Lora"/>
                </a:rPr>
                <a:t>Use Case Diagram - My module</a:t>
              </a:r>
            </a:p>
          </p:txBody>
        </p:sp>
        <p:sp>
          <p:nvSpPr>
            <p:cNvPr id="6" name="TextBox 6"/>
            <p:cNvSpPr txBox="1"/>
            <p:nvPr/>
          </p:nvSpPr>
          <p:spPr>
            <a:xfrm>
              <a:off x="15138400" y="6927274"/>
              <a:ext cx="6561508" cy="555024"/>
            </a:xfrm>
            <a:prstGeom prst="rect">
              <a:avLst/>
            </a:prstGeom>
          </p:spPr>
          <p:txBody>
            <a:bodyPr wrap="square" lIns="0" tIns="0" rIns="0" bIns="0" rtlCol="0" anchor="t">
              <a:spAutoFit/>
            </a:bodyPr>
            <a:lstStyle/>
            <a:p>
              <a:pPr algn="ctr">
                <a:lnSpc>
                  <a:spcPts val="3600"/>
                </a:lnSpc>
              </a:pPr>
              <a:r>
                <a:rPr lang="en-US" sz="2400" u="sng" spc="24" dirty="0">
                  <a:latin typeface="Arimo"/>
                  <a:hlinkClick r:id="rId3">
                    <a:extLst>
                      <a:ext uri="{A12FA001-AC4F-418D-AE19-62706E023703}">
                        <ahyp:hlinkClr xmlns:ahyp="http://schemas.microsoft.com/office/drawing/2018/hyperlinkcolor" val="tx"/>
                      </a:ext>
                    </a:extLst>
                  </a:hlinkClick>
                </a:rPr>
                <a:t>Click this link for a better view</a:t>
              </a:r>
              <a:endParaRPr lang="en-US" sz="2400" u="sng" spc="24" dirty="0">
                <a:latin typeface="Arimo"/>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6BAA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764250" cy="8107602"/>
            <a:chOff x="0" y="0"/>
            <a:chExt cx="25019000" cy="10810136"/>
          </a:xfrm>
        </p:grpSpPr>
        <p:sp>
          <p:nvSpPr>
            <p:cNvPr id="3" name="AutoShape 3"/>
            <p:cNvSpPr/>
            <p:nvPr/>
          </p:nvSpPr>
          <p:spPr>
            <a:xfrm rot="-5400000">
              <a:off x="11478680" y="-11478680"/>
              <a:ext cx="2061641" cy="25019000"/>
            </a:xfrm>
            <a:prstGeom prst="rect">
              <a:avLst/>
            </a:prstGeom>
            <a:solidFill>
              <a:srgbClr val="F5EEE8"/>
            </a:solidFill>
          </p:spPr>
        </p:sp>
        <p:pic>
          <p:nvPicPr>
            <p:cNvPr id="4" name="Picture 4"/>
            <p:cNvPicPr>
              <a:picLocks noChangeAspect="1"/>
            </p:cNvPicPr>
            <p:nvPr/>
          </p:nvPicPr>
          <p:blipFill>
            <a:blip r:embed="rId2"/>
            <a:srcRect/>
            <a:stretch>
              <a:fillRect/>
            </a:stretch>
          </p:blipFill>
          <p:spPr>
            <a:xfrm>
              <a:off x="13085189" y="2905864"/>
              <a:ext cx="9566896" cy="7904273"/>
            </a:xfrm>
            <a:prstGeom prst="rect">
              <a:avLst/>
            </a:prstGeom>
          </p:spPr>
        </p:pic>
        <p:pic>
          <p:nvPicPr>
            <p:cNvPr id="5" name="Picture 5"/>
            <p:cNvPicPr>
              <a:picLocks noChangeAspect="1"/>
            </p:cNvPicPr>
            <p:nvPr/>
          </p:nvPicPr>
          <p:blipFill>
            <a:blip r:embed="rId3"/>
            <a:srcRect l="7768" t="8068" r="7280" b="34814"/>
            <a:stretch>
              <a:fillRect/>
            </a:stretch>
          </p:blipFill>
          <p:spPr>
            <a:xfrm>
              <a:off x="1049867" y="2905864"/>
              <a:ext cx="8310232" cy="7904273"/>
            </a:xfrm>
            <a:prstGeom prst="rect">
              <a:avLst/>
            </a:prstGeom>
          </p:spPr>
        </p:pic>
        <p:sp>
          <p:nvSpPr>
            <p:cNvPr id="6" name="TextBox 6"/>
            <p:cNvSpPr txBox="1"/>
            <p:nvPr/>
          </p:nvSpPr>
          <p:spPr>
            <a:xfrm>
              <a:off x="6515364" y="636555"/>
              <a:ext cx="11353273" cy="759955"/>
            </a:xfrm>
            <a:prstGeom prst="rect">
              <a:avLst/>
            </a:prstGeom>
          </p:spPr>
          <p:txBody>
            <a:bodyPr lIns="0" tIns="0" rIns="0" bIns="0" rtlCol="0" anchor="t">
              <a:spAutoFit/>
            </a:bodyPr>
            <a:lstStyle/>
            <a:p>
              <a:pPr algn="ctr">
                <a:lnSpc>
                  <a:spcPts val="4680"/>
                </a:lnSpc>
              </a:pPr>
              <a:r>
                <a:rPr lang="en-US" sz="3600" spc="72">
                  <a:solidFill>
                    <a:srgbClr val="323232"/>
                  </a:solidFill>
                  <a:latin typeface="Lora"/>
                </a:rPr>
                <a:t>Login</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6BAA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764250" cy="9258300"/>
            <a:chOff x="0" y="0"/>
            <a:chExt cx="25019000" cy="12344400"/>
          </a:xfrm>
        </p:grpSpPr>
        <p:sp>
          <p:nvSpPr>
            <p:cNvPr id="3" name="AutoShape 3"/>
            <p:cNvSpPr/>
            <p:nvPr/>
          </p:nvSpPr>
          <p:spPr>
            <a:xfrm rot="-5400000">
              <a:off x="11478680" y="-11478680"/>
              <a:ext cx="2061641" cy="25019000"/>
            </a:xfrm>
            <a:prstGeom prst="rect">
              <a:avLst/>
            </a:prstGeom>
            <a:solidFill>
              <a:srgbClr val="F5EEE8"/>
            </a:solidFill>
          </p:spPr>
        </p:sp>
        <p:pic>
          <p:nvPicPr>
            <p:cNvPr id="4" name="Picture 4"/>
            <p:cNvPicPr>
              <a:picLocks noChangeAspect="1"/>
            </p:cNvPicPr>
            <p:nvPr/>
          </p:nvPicPr>
          <p:blipFill>
            <a:blip r:embed="rId3"/>
            <a:srcRect/>
            <a:stretch>
              <a:fillRect/>
            </a:stretch>
          </p:blipFill>
          <p:spPr>
            <a:xfrm>
              <a:off x="11588516" y="2905864"/>
              <a:ext cx="11423884" cy="9438536"/>
            </a:xfrm>
            <a:prstGeom prst="rect">
              <a:avLst/>
            </a:prstGeom>
          </p:spPr>
        </p:pic>
        <p:pic>
          <p:nvPicPr>
            <p:cNvPr id="5" name="Picture 5"/>
            <p:cNvPicPr>
              <a:picLocks noChangeAspect="1"/>
            </p:cNvPicPr>
            <p:nvPr/>
          </p:nvPicPr>
          <p:blipFill>
            <a:blip r:embed="rId4"/>
            <a:srcRect l="6795" t="5710" r="29906" b="44965"/>
            <a:stretch>
              <a:fillRect/>
            </a:stretch>
          </p:blipFill>
          <p:spPr>
            <a:xfrm>
              <a:off x="2908564" y="2905864"/>
              <a:ext cx="7837849" cy="9438536"/>
            </a:xfrm>
            <a:prstGeom prst="rect">
              <a:avLst/>
            </a:prstGeom>
          </p:spPr>
        </p:pic>
        <p:sp>
          <p:nvSpPr>
            <p:cNvPr id="6" name="TextBox 6"/>
            <p:cNvSpPr txBox="1"/>
            <p:nvPr/>
          </p:nvSpPr>
          <p:spPr>
            <a:xfrm>
              <a:off x="6515364" y="636555"/>
              <a:ext cx="11353273" cy="759955"/>
            </a:xfrm>
            <a:prstGeom prst="rect">
              <a:avLst/>
            </a:prstGeom>
          </p:spPr>
          <p:txBody>
            <a:bodyPr lIns="0" tIns="0" rIns="0" bIns="0" rtlCol="0" anchor="t">
              <a:spAutoFit/>
            </a:bodyPr>
            <a:lstStyle/>
            <a:p>
              <a:pPr algn="ctr">
                <a:lnSpc>
                  <a:spcPts val="4680"/>
                </a:lnSpc>
              </a:pPr>
              <a:r>
                <a:rPr lang="en-US" sz="3600" spc="72">
                  <a:solidFill>
                    <a:srgbClr val="323232"/>
                  </a:solidFill>
                  <a:latin typeface="Lora"/>
                </a:rPr>
                <a:t>View Task Progress</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6BAA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764250" cy="9258300"/>
            <a:chOff x="0" y="0"/>
            <a:chExt cx="25019000" cy="12344400"/>
          </a:xfrm>
        </p:grpSpPr>
        <p:sp>
          <p:nvSpPr>
            <p:cNvPr id="3" name="AutoShape 3"/>
            <p:cNvSpPr/>
            <p:nvPr/>
          </p:nvSpPr>
          <p:spPr>
            <a:xfrm rot="-5400000">
              <a:off x="11478680" y="-11478680"/>
              <a:ext cx="2061641" cy="25019000"/>
            </a:xfrm>
            <a:prstGeom prst="rect">
              <a:avLst/>
            </a:prstGeom>
            <a:solidFill>
              <a:srgbClr val="F5EEE8"/>
            </a:solidFill>
          </p:spPr>
        </p:sp>
        <p:pic>
          <p:nvPicPr>
            <p:cNvPr id="4" name="Picture 4"/>
            <p:cNvPicPr>
              <a:picLocks noChangeAspect="1"/>
            </p:cNvPicPr>
            <p:nvPr/>
          </p:nvPicPr>
          <p:blipFill>
            <a:blip r:embed="rId2"/>
            <a:srcRect/>
            <a:stretch>
              <a:fillRect/>
            </a:stretch>
          </p:blipFill>
          <p:spPr>
            <a:xfrm>
              <a:off x="13262371" y="3986761"/>
              <a:ext cx="9212531" cy="5742477"/>
            </a:xfrm>
            <a:prstGeom prst="rect">
              <a:avLst/>
            </a:prstGeom>
          </p:spPr>
        </p:pic>
        <p:pic>
          <p:nvPicPr>
            <p:cNvPr id="5" name="Picture 5"/>
            <p:cNvPicPr>
              <a:picLocks noChangeAspect="1"/>
            </p:cNvPicPr>
            <p:nvPr/>
          </p:nvPicPr>
          <p:blipFill>
            <a:blip r:embed="rId3"/>
            <a:srcRect l="6475" t="3883" r="28365" b="40941"/>
            <a:stretch>
              <a:fillRect/>
            </a:stretch>
          </p:blipFill>
          <p:spPr>
            <a:xfrm>
              <a:off x="4521200" y="3517990"/>
              <a:ext cx="6744958" cy="8826410"/>
            </a:xfrm>
            <a:prstGeom prst="rect">
              <a:avLst/>
            </a:prstGeom>
          </p:spPr>
        </p:pic>
        <p:sp>
          <p:nvSpPr>
            <p:cNvPr id="6" name="TextBox 6"/>
            <p:cNvSpPr txBox="1"/>
            <p:nvPr/>
          </p:nvSpPr>
          <p:spPr>
            <a:xfrm>
              <a:off x="6515364" y="636555"/>
              <a:ext cx="11353273" cy="759955"/>
            </a:xfrm>
            <a:prstGeom prst="rect">
              <a:avLst/>
            </a:prstGeom>
          </p:spPr>
          <p:txBody>
            <a:bodyPr lIns="0" tIns="0" rIns="0" bIns="0" rtlCol="0" anchor="t">
              <a:spAutoFit/>
            </a:bodyPr>
            <a:lstStyle/>
            <a:p>
              <a:pPr algn="ctr">
                <a:lnSpc>
                  <a:spcPts val="4680"/>
                </a:lnSpc>
              </a:pPr>
              <a:r>
                <a:rPr lang="en-US" sz="3600" spc="72">
                  <a:solidFill>
                    <a:srgbClr val="323232"/>
                  </a:solidFill>
                  <a:latin typeface="Lora"/>
                </a:rPr>
                <a:t>Update Task Progress</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6BAA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764250" cy="9861673"/>
            <a:chOff x="0" y="0"/>
            <a:chExt cx="25019000" cy="13148897"/>
          </a:xfrm>
        </p:grpSpPr>
        <p:sp>
          <p:nvSpPr>
            <p:cNvPr id="3" name="AutoShape 3"/>
            <p:cNvSpPr/>
            <p:nvPr/>
          </p:nvSpPr>
          <p:spPr>
            <a:xfrm rot="-5400000">
              <a:off x="11478680" y="-11478680"/>
              <a:ext cx="2061641" cy="25019000"/>
            </a:xfrm>
            <a:prstGeom prst="rect">
              <a:avLst/>
            </a:prstGeom>
            <a:solidFill>
              <a:srgbClr val="F5EEE8"/>
            </a:solidFill>
          </p:spPr>
        </p:sp>
        <p:pic>
          <p:nvPicPr>
            <p:cNvPr id="4" name="Picture 4"/>
            <p:cNvPicPr>
              <a:picLocks noChangeAspect="1"/>
            </p:cNvPicPr>
            <p:nvPr/>
          </p:nvPicPr>
          <p:blipFill>
            <a:blip r:embed="rId2"/>
            <a:srcRect/>
            <a:stretch>
              <a:fillRect/>
            </a:stretch>
          </p:blipFill>
          <p:spPr>
            <a:xfrm>
              <a:off x="13001916" y="2933476"/>
              <a:ext cx="9733441" cy="9813173"/>
            </a:xfrm>
            <a:prstGeom prst="rect">
              <a:avLst/>
            </a:prstGeom>
          </p:spPr>
        </p:pic>
        <p:pic>
          <p:nvPicPr>
            <p:cNvPr id="5" name="Picture 5"/>
            <p:cNvPicPr>
              <a:picLocks noChangeAspect="1"/>
            </p:cNvPicPr>
            <p:nvPr/>
          </p:nvPicPr>
          <p:blipFill>
            <a:blip r:embed="rId3"/>
            <a:srcRect l="7748" t="5036" r="29637" b="25789"/>
            <a:stretch>
              <a:fillRect/>
            </a:stretch>
          </p:blipFill>
          <p:spPr>
            <a:xfrm>
              <a:off x="5309509" y="2531227"/>
              <a:ext cx="6218921" cy="10617669"/>
            </a:xfrm>
            <a:prstGeom prst="rect">
              <a:avLst/>
            </a:prstGeom>
          </p:spPr>
        </p:pic>
        <p:sp>
          <p:nvSpPr>
            <p:cNvPr id="6" name="TextBox 6"/>
            <p:cNvSpPr txBox="1"/>
            <p:nvPr/>
          </p:nvSpPr>
          <p:spPr>
            <a:xfrm>
              <a:off x="6515364" y="636555"/>
              <a:ext cx="11353273" cy="759955"/>
            </a:xfrm>
            <a:prstGeom prst="rect">
              <a:avLst/>
            </a:prstGeom>
          </p:spPr>
          <p:txBody>
            <a:bodyPr lIns="0" tIns="0" rIns="0" bIns="0" rtlCol="0" anchor="t">
              <a:spAutoFit/>
            </a:bodyPr>
            <a:lstStyle/>
            <a:p>
              <a:pPr algn="ctr">
                <a:lnSpc>
                  <a:spcPts val="4680"/>
                </a:lnSpc>
              </a:pPr>
              <a:r>
                <a:rPr lang="en-US" sz="3600" spc="72">
                  <a:solidFill>
                    <a:srgbClr val="323232"/>
                  </a:solidFill>
                  <a:latin typeface="Lora"/>
                </a:rPr>
                <a:t>Manage Meeting Invitation</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6BAA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764250" cy="9927318"/>
            <a:chOff x="0" y="0"/>
            <a:chExt cx="25019000" cy="13236425"/>
          </a:xfrm>
        </p:grpSpPr>
        <p:sp>
          <p:nvSpPr>
            <p:cNvPr id="3" name="AutoShape 3"/>
            <p:cNvSpPr/>
            <p:nvPr/>
          </p:nvSpPr>
          <p:spPr>
            <a:xfrm rot="-5400000">
              <a:off x="11478680" y="-11478680"/>
              <a:ext cx="2061641" cy="25019000"/>
            </a:xfrm>
            <a:prstGeom prst="rect">
              <a:avLst/>
            </a:prstGeom>
            <a:solidFill>
              <a:srgbClr val="F5EEE8"/>
            </a:solidFill>
          </p:spPr>
        </p:sp>
        <p:pic>
          <p:nvPicPr>
            <p:cNvPr id="4" name="Picture 4"/>
            <p:cNvPicPr>
              <a:picLocks noChangeAspect="1"/>
            </p:cNvPicPr>
            <p:nvPr/>
          </p:nvPicPr>
          <p:blipFill>
            <a:blip r:embed="rId2"/>
            <a:srcRect/>
            <a:stretch>
              <a:fillRect/>
            </a:stretch>
          </p:blipFill>
          <p:spPr>
            <a:xfrm>
              <a:off x="12849449" y="3203571"/>
              <a:ext cx="8994551" cy="7308859"/>
            </a:xfrm>
            <a:prstGeom prst="rect">
              <a:avLst/>
            </a:prstGeom>
          </p:spPr>
        </p:pic>
        <p:pic>
          <p:nvPicPr>
            <p:cNvPr id="5" name="Picture 5"/>
            <p:cNvPicPr>
              <a:picLocks noChangeAspect="1"/>
            </p:cNvPicPr>
            <p:nvPr/>
          </p:nvPicPr>
          <p:blipFill>
            <a:blip r:embed="rId3"/>
            <a:srcRect l="7748" t="5201" r="29892" b="28094"/>
            <a:stretch>
              <a:fillRect/>
            </a:stretch>
          </p:blipFill>
          <p:spPr>
            <a:xfrm>
              <a:off x="5576531" y="2552576"/>
              <a:ext cx="6463069" cy="10683849"/>
            </a:xfrm>
            <a:prstGeom prst="rect">
              <a:avLst/>
            </a:prstGeom>
          </p:spPr>
        </p:pic>
        <p:sp>
          <p:nvSpPr>
            <p:cNvPr id="6" name="TextBox 6"/>
            <p:cNvSpPr txBox="1"/>
            <p:nvPr/>
          </p:nvSpPr>
          <p:spPr>
            <a:xfrm>
              <a:off x="6515364" y="636555"/>
              <a:ext cx="11353273" cy="759955"/>
            </a:xfrm>
            <a:prstGeom prst="rect">
              <a:avLst/>
            </a:prstGeom>
          </p:spPr>
          <p:txBody>
            <a:bodyPr lIns="0" tIns="0" rIns="0" bIns="0" rtlCol="0" anchor="t">
              <a:spAutoFit/>
            </a:bodyPr>
            <a:lstStyle/>
            <a:p>
              <a:pPr algn="ctr">
                <a:lnSpc>
                  <a:spcPts val="4680"/>
                </a:lnSpc>
              </a:pPr>
              <a:r>
                <a:rPr lang="en-US" sz="3600" spc="72">
                  <a:solidFill>
                    <a:srgbClr val="323232"/>
                  </a:solidFill>
                  <a:latin typeface="Lora"/>
                </a:rPr>
                <a:t>Accept Meeting Invitation</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rot="16200000">
            <a:off x="8609010" y="-8609010"/>
            <a:ext cx="1546231" cy="18764250"/>
          </a:xfrm>
          <a:prstGeom prst="rect">
            <a:avLst/>
          </a:prstGeom>
          <a:solidFill>
            <a:srgbClr val="D6BAAE"/>
          </a:solidFill>
        </p:spPr>
      </p:sp>
      <p:pic>
        <p:nvPicPr>
          <p:cNvPr id="4" name="Picture 4"/>
          <p:cNvPicPr>
            <a:picLocks noChangeAspect="1"/>
          </p:cNvPicPr>
          <p:nvPr/>
        </p:nvPicPr>
        <p:blipFill>
          <a:blip r:embed="rId2"/>
          <a:srcRect/>
          <a:stretch>
            <a:fillRect/>
          </a:stretch>
        </p:blipFill>
        <p:spPr>
          <a:xfrm>
            <a:off x="3572509" y="1588510"/>
            <a:ext cx="11142982" cy="8698490"/>
          </a:xfrm>
          <a:prstGeom prst="rect">
            <a:avLst/>
          </a:prstGeom>
        </p:spPr>
      </p:pic>
      <p:sp>
        <p:nvSpPr>
          <p:cNvPr id="5" name="TextBox 5"/>
          <p:cNvSpPr txBox="1"/>
          <p:nvPr/>
        </p:nvSpPr>
        <p:spPr>
          <a:xfrm>
            <a:off x="3743522" y="390691"/>
            <a:ext cx="10800955" cy="764848"/>
          </a:xfrm>
          <a:prstGeom prst="rect">
            <a:avLst/>
          </a:prstGeom>
        </p:spPr>
        <p:txBody>
          <a:bodyPr lIns="0" tIns="0" rIns="0" bIns="0" rtlCol="0" anchor="t">
            <a:spAutoFit/>
          </a:bodyPr>
          <a:lstStyle/>
          <a:p>
            <a:pPr algn="ctr">
              <a:lnSpc>
                <a:spcPts val="6240"/>
              </a:lnSpc>
            </a:pPr>
            <a:r>
              <a:rPr lang="en-US" sz="4800" spc="96" dirty="0">
                <a:solidFill>
                  <a:srgbClr val="323232"/>
                </a:solidFill>
                <a:latin typeface="Lora"/>
              </a:rPr>
              <a:t>Use Case Diagram - My module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6BAA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764250" cy="9976840"/>
            <a:chOff x="0" y="0"/>
            <a:chExt cx="25019000" cy="13302454"/>
          </a:xfrm>
        </p:grpSpPr>
        <p:sp>
          <p:nvSpPr>
            <p:cNvPr id="3" name="AutoShape 3"/>
            <p:cNvSpPr/>
            <p:nvPr/>
          </p:nvSpPr>
          <p:spPr>
            <a:xfrm rot="-5400000">
              <a:off x="11478680" y="-11478680"/>
              <a:ext cx="2061641" cy="25019000"/>
            </a:xfrm>
            <a:prstGeom prst="rect">
              <a:avLst/>
            </a:prstGeom>
            <a:solidFill>
              <a:srgbClr val="F5EEE8"/>
            </a:solidFill>
          </p:spPr>
        </p:sp>
        <p:pic>
          <p:nvPicPr>
            <p:cNvPr id="4" name="Picture 4"/>
            <p:cNvPicPr>
              <a:picLocks noChangeAspect="1"/>
            </p:cNvPicPr>
            <p:nvPr/>
          </p:nvPicPr>
          <p:blipFill>
            <a:blip r:embed="rId2"/>
            <a:srcRect/>
            <a:stretch>
              <a:fillRect/>
            </a:stretch>
          </p:blipFill>
          <p:spPr>
            <a:xfrm>
              <a:off x="13055600" y="3646832"/>
              <a:ext cx="7310502" cy="8475944"/>
            </a:xfrm>
            <a:prstGeom prst="rect">
              <a:avLst/>
            </a:prstGeom>
          </p:spPr>
        </p:pic>
        <p:pic>
          <p:nvPicPr>
            <p:cNvPr id="5" name="Picture 5"/>
            <p:cNvPicPr>
              <a:picLocks noChangeAspect="1"/>
            </p:cNvPicPr>
            <p:nvPr/>
          </p:nvPicPr>
          <p:blipFill>
            <a:blip r:embed="rId3"/>
            <a:srcRect l="7381" t="4656" r="30004" b="20239"/>
            <a:stretch>
              <a:fillRect/>
            </a:stretch>
          </p:blipFill>
          <p:spPr>
            <a:xfrm>
              <a:off x="5698067" y="2467155"/>
              <a:ext cx="5845359" cy="10835299"/>
            </a:xfrm>
            <a:prstGeom prst="rect">
              <a:avLst/>
            </a:prstGeom>
          </p:spPr>
        </p:pic>
        <p:sp>
          <p:nvSpPr>
            <p:cNvPr id="6" name="TextBox 6"/>
            <p:cNvSpPr txBox="1"/>
            <p:nvPr/>
          </p:nvSpPr>
          <p:spPr>
            <a:xfrm>
              <a:off x="6515364" y="636555"/>
              <a:ext cx="11353273" cy="759955"/>
            </a:xfrm>
            <a:prstGeom prst="rect">
              <a:avLst/>
            </a:prstGeom>
          </p:spPr>
          <p:txBody>
            <a:bodyPr lIns="0" tIns="0" rIns="0" bIns="0" rtlCol="0" anchor="t">
              <a:spAutoFit/>
            </a:bodyPr>
            <a:lstStyle/>
            <a:p>
              <a:pPr algn="ctr">
                <a:lnSpc>
                  <a:spcPts val="4680"/>
                </a:lnSpc>
              </a:pPr>
              <a:r>
                <a:rPr lang="en-US" sz="3600" spc="72">
                  <a:solidFill>
                    <a:srgbClr val="323232"/>
                  </a:solidFill>
                  <a:latin typeface="Lora"/>
                </a:rPr>
                <a:t>Manage Meeting Info</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6BAA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764250" cy="9823372"/>
            <a:chOff x="0" y="0"/>
            <a:chExt cx="25019000" cy="13097830"/>
          </a:xfrm>
        </p:grpSpPr>
        <p:sp>
          <p:nvSpPr>
            <p:cNvPr id="3" name="AutoShape 3"/>
            <p:cNvSpPr/>
            <p:nvPr/>
          </p:nvSpPr>
          <p:spPr>
            <a:xfrm rot="-5400000">
              <a:off x="11478680" y="-11478680"/>
              <a:ext cx="2061641" cy="25019000"/>
            </a:xfrm>
            <a:prstGeom prst="rect">
              <a:avLst/>
            </a:prstGeom>
            <a:solidFill>
              <a:srgbClr val="F5EEE8"/>
            </a:solidFill>
          </p:spPr>
        </p:sp>
        <p:pic>
          <p:nvPicPr>
            <p:cNvPr id="4" name="Picture 4"/>
            <p:cNvPicPr>
              <a:picLocks noChangeAspect="1"/>
            </p:cNvPicPr>
            <p:nvPr/>
          </p:nvPicPr>
          <p:blipFill>
            <a:blip r:embed="rId2"/>
            <a:srcRect/>
            <a:stretch>
              <a:fillRect/>
            </a:stretch>
          </p:blipFill>
          <p:spPr>
            <a:xfrm>
              <a:off x="13197299" y="2620028"/>
              <a:ext cx="8225074" cy="10477802"/>
            </a:xfrm>
            <a:prstGeom prst="rect">
              <a:avLst/>
            </a:prstGeom>
          </p:spPr>
        </p:pic>
        <p:pic>
          <p:nvPicPr>
            <p:cNvPr id="5" name="Picture 5"/>
            <p:cNvPicPr>
              <a:picLocks noChangeAspect="1"/>
            </p:cNvPicPr>
            <p:nvPr/>
          </p:nvPicPr>
          <p:blipFill>
            <a:blip r:embed="rId3"/>
            <a:srcRect l="7493" t="4853" r="29892" b="15925"/>
            <a:stretch>
              <a:fillRect/>
            </a:stretch>
          </p:blipFill>
          <p:spPr>
            <a:xfrm>
              <a:off x="6376091" y="2620028"/>
              <a:ext cx="5358709" cy="10477802"/>
            </a:xfrm>
            <a:prstGeom prst="rect">
              <a:avLst/>
            </a:prstGeom>
          </p:spPr>
        </p:pic>
        <p:sp>
          <p:nvSpPr>
            <p:cNvPr id="6" name="TextBox 6"/>
            <p:cNvSpPr txBox="1"/>
            <p:nvPr/>
          </p:nvSpPr>
          <p:spPr>
            <a:xfrm>
              <a:off x="6832864" y="611645"/>
              <a:ext cx="11353273" cy="759955"/>
            </a:xfrm>
            <a:prstGeom prst="rect">
              <a:avLst/>
            </a:prstGeom>
          </p:spPr>
          <p:txBody>
            <a:bodyPr lIns="0" tIns="0" rIns="0" bIns="0" rtlCol="0" anchor="t">
              <a:spAutoFit/>
            </a:bodyPr>
            <a:lstStyle/>
            <a:p>
              <a:pPr algn="ctr">
                <a:lnSpc>
                  <a:spcPts val="4680"/>
                </a:lnSpc>
              </a:pPr>
              <a:r>
                <a:rPr lang="en-US" sz="3600" spc="72">
                  <a:solidFill>
                    <a:srgbClr val="323232"/>
                  </a:solidFill>
                  <a:latin typeface="Lora"/>
                </a:rPr>
                <a:t>Display Staff Availability</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6BAA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764250" cy="9868844"/>
            <a:chOff x="0" y="0"/>
            <a:chExt cx="25019000" cy="13158458"/>
          </a:xfrm>
        </p:grpSpPr>
        <p:sp>
          <p:nvSpPr>
            <p:cNvPr id="3" name="AutoShape 3"/>
            <p:cNvSpPr/>
            <p:nvPr/>
          </p:nvSpPr>
          <p:spPr>
            <a:xfrm rot="-5400000">
              <a:off x="11478680" y="-11478680"/>
              <a:ext cx="2061641" cy="25019000"/>
            </a:xfrm>
            <a:prstGeom prst="rect">
              <a:avLst/>
            </a:prstGeom>
            <a:solidFill>
              <a:srgbClr val="F5EEE8"/>
            </a:solidFill>
          </p:spPr>
        </p:sp>
        <p:pic>
          <p:nvPicPr>
            <p:cNvPr id="4" name="Picture 4"/>
            <p:cNvPicPr>
              <a:picLocks noChangeAspect="1"/>
            </p:cNvPicPr>
            <p:nvPr/>
          </p:nvPicPr>
          <p:blipFill>
            <a:blip r:embed="rId2"/>
            <a:srcRect/>
            <a:stretch>
              <a:fillRect/>
            </a:stretch>
          </p:blipFill>
          <p:spPr>
            <a:xfrm>
              <a:off x="13045145" y="2531227"/>
              <a:ext cx="9418383" cy="10627231"/>
            </a:xfrm>
            <a:prstGeom prst="rect">
              <a:avLst/>
            </a:prstGeom>
          </p:spPr>
        </p:pic>
        <p:pic>
          <p:nvPicPr>
            <p:cNvPr id="5" name="Picture 5"/>
            <p:cNvPicPr>
              <a:picLocks noChangeAspect="1"/>
            </p:cNvPicPr>
            <p:nvPr/>
          </p:nvPicPr>
          <p:blipFill>
            <a:blip r:embed="rId3"/>
            <a:srcRect l="7493" t="5284" r="29128" b="29658"/>
            <a:stretch>
              <a:fillRect/>
            </a:stretch>
          </p:blipFill>
          <p:spPr>
            <a:xfrm>
              <a:off x="4895909" y="2531227"/>
              <a:ext cx="6699191" cy="10627231"/>
            </a:xfrm>
            <a:prstGeom prst="rect">
              <a:avLst/>
            </a:prstGeom>
          </p:spPr>
        </p:pic>
        <p:sp>
          <p:nvSpPr>
            <p:cNvPr id="6" name="TextBox 6"/>
            <p:cNvSpPr txBox="1"/>
            <p:nvPr/>
          </p:nvSpPr>
          <p:spPr>
            <a:xfrm>
              <a:off x="6515364" y="636555"/>
              <a:ext cx="11353273" cy="759955"/>
            </a:xfrm>
            <a:prstGeom prst="rect">
              <a:avLst/>
            </a:prstGeom>
          </p:spPr>
          <p:txBody>
            <a:bodyPr lIns="0" tIns="0" rIns="0" bIns="0" rtlCol="0" anchor="t">
              <a:spAutoFit/>
            </a:bodyPr>
            <a:lstStyle/>
            <a:p>
              <a:pPr algn="ctr">
                <a:lnSpc>
                  <a:spcPts val="4680"/>
                </a:lnSpc>
              </a:pPr>
              <a:r>
                <a:rPr lang="en-US" sz="3600" spc="72">
                  <a:solidFill>
                    <a:srgbClr val="323232"/>
                  </a:solidFill>
                  <a:latin typeface="Lora"/>
                </a:rPr>
                <a:t>Assign Task I</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6BAA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764250" cy="9852853"/>
            <a:chOff x="0" y="0"/>
            <a:chExt cx="25019000" cy="13137138"/>
          </a:xfrm>
        </p:grpSpPr>
        <p:sp>
          <p:nvSpPr>
            <p:cNvPr id="3" name="AutoShape 3"/>
            <p:cNvSpPr/>
            <p:nvPr/>
          </p:nvSpPr>
          <p:spPr>
            <a:xfrm rot="-5400000">
              <a:off x="11478680" y="-11478680"/>
              <a:ext cx="2061641" cy="25019000"/>
            </a:xfrm>
            <a:prstGeom prst="rect">
              <a:avLst/>
            </a:prstGeom>
            <a:solidFill>
              <a:srgbClr val="F5EEE8"/>
            </a:solidFill>
          </p:spPr>
        </p:sp>
        <p:pic>
          <p:nvPicPr>
            <p:cNvPr id="4" name="Picture 4"/>
            <p:cNvPicPr>
              <a:picLocks noChangeAspect="1"/>
            </p:cNvPicPr>
            <p:nvPr/>
          </p:nvPicPr>
          <p:blipFill>
            <a:blip r:embed="rId2"/>
            <a:srcRect l="7920" t="5366" r="29720" b="20683"/>
            <a:stretch>
              <a:fillRect/>
            </a:stretch>
          </p:blipFill>
          <p:spPr>
            <a:xfrm>
              <a:off x="9305419" y="2556933"/>
              <a:ext cx="5773163" cy="10580205"/>
            </a:xfrm>
            <a:prstGeom prst="rect">
              <a:avLst/>
            </a:prstGeom>
          </p:spPr>
        </p:pic>
        <p:sp>
          <p:nvSpPr>
            <p:cNvPr id="5" name="TextBox 5"/>
            <p:cNvSpPr txBox="1"/>
            <p:nvPr/>
          </p:nvSpPr>
          <p:spPr>
            <a:xfrm>
              <a:off x="6134364" y="636555"/>
              <a:ext cx="12115273" cy="759955"/>
            </a:xfrm>
            <a:prstGeom prst="rect">
              <a:avLst/>
            </a:prstGeom>
          </p:spPr>
          <p:txBody>
            <a:bodyPr lIns="0" tIns="0" rIns="0" bIns="0" rtlCol="0" anchor="t">
              <a:spAutoFit/>
            </a:bodyPr>
            <a:lstStyle/>
            <a:p>
              <a:pPr algn="ctr">
                <a:lnSpc>
                  <a:spcPts val="4680"/>
                </a:lnSpc>
              </a:pPr>
              <a:r>
                <a:rPr lang="en-US" sz="3600" spc="72">
                  <a:solidFill>
                    <a:srgbClr val="323232"/>
                  </a:solidFill>
                  <a:latin typeface="Lora"/>
                </a:rPr>
                <a:t>Assign Task II (Approve Assigned Task)</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6BAA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764250" cy="9944100"/>
            <a:chOff x="0" y="0"/>
            <a:chExt cx="25019000" cy="13258800"/>
          </a:xfrm>
        </p:grpSpPr>
        <p:sp>
          <p:nvSpPr>
            <p:cNvPr id="3" name="AutoShape 3"/>
            <p:cNvSpPr/>
            <p:nvPr/>
          </p:nvSpPr>
          <p:spPr>
            <a:xfrm rot="-5400000">
              <a:off x="11478680" y="-11478680"/>
              <a:ext cx="2061641" cy="25019000"/>
            </a:xfrm>
            <a:prstGeom prst="rect">
              <a:avLst/>
            </a:prstGeom>
            <a:solidFill>
              <a:srgbClr val="F5EEE8"/>
            </a:solidFill>
          </p:spPr>
        </p:sp>
        <p:pic>
          <p:nvPicPr>
            <p:cNvPr id="4" name="Picture 4"/>
            <p:cNvPicPr>
              <a:picLocks noChangeAspect="1"/>
            </p:cNvPicPr>
            <p:nvPr/>
          </p:nvPicPr>
          <p:blipFill>
            <a:blip r:embed="rId2"/>
            <a:srcRect l="7493" t="5366" r="29892" b="40941"/>
            <a:stretch>
              <a:fillRect/>
            </a:stretch>
          </p:blipFill>
          <p:spPr>
            <a:xfrm>
              <a:off x="8128623" y="2489200"/>
              <a:ext cx="8126753" cy="10769600"/>
            </a:xfrm>
            <a:prstGeom prst="rect">
              <a:avLst/>
            </a:prstGeom>
          </p:spPr>
        </p:pic>
        <p:sp>
          <p:nvSpPr>
            <p:cNvPr id="5" name="TextBox 5"/>
            <p:cNvSpPr txBox="1"/>
            <p:nvPr/>
          </p:nvSpPr>
          <p:spPr>
            <a:xfrm>
              <a:off x="6515364" y="636555"/>
              <a:ext cx="11353273" cy="759955"/>
            </a:xfrm>
            <a:prstGeom prst="rect">
              <a:avLst/>
            </a:prstGeom>
          </p:spPr>
          <p:txBody>
            <a:bodyPr lIns="0" tIns="0" rIns="0" bIns="0" rtlCol="0" anchor="t">
              <a:spAutoFit/>
            </a:bodyPr>
            <a:lstStyle/>
            <a:p>
              <a:pPr algn="ctr">
                <a:lnSpc>
                  <a:spcPts val="4680"/>
                </a:lnSpc>
              </a:pPr>
              <a:r>
                <a:rPr lang="en-US" sz="3600" spc="72">
                  <a:solidFill>
                    <a:srgbClr val="323232"/>
                  </a:solidFill>
                  <a:latin typeface="Lora"/>
                </a:rPr>
                <a:t>Receive Notification</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6BAA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764250" cy="9972097"/>
            <a:chOff x="0" y="0"/>
            <a:chExt cx="25019000" cy="13296129"/>
          </a:xfrm>
        </p:grpSpPr>
        <p:sp>
          <p:nvSpPr>
            <p:cNvPr id="3" name="AutoShape 3"/>
            <p:cNvSpPr/>
            <p:nvPr/>
          </p:nvSpPr>
          <p:spPr>
            <a:xfrm rot="-5400000">
              <a:off x="11478680" y="-11478680"/>
              <a:ext cx="2061641" cy="25019000"/>
            </a:xfrm>
            <a:prstGeom prst="rect">
              <a:avLst/>
            </a:prstGeom>
            <a:solidFill>
              <a:srgbClr val="F5EEE8"/>
            </a:solidFill>
          </p:spPr>
        </p:sp>
        <p:pic>
          <p:nvPicPr>
            <p:cNvPr id="4" name="Picture 4"/>
            <p:cNvPicPr>
              <a:picLocks noChangeAspect="1"/>
            </p:cNvPicPr>
            <p:nvPr/>
          </p:nvPicPr>
          <p:blipFill>
            <a:blip r:embed="rId2"/>
            <a:srcRect l="6984" t="5036" r="29637" b="37647"/>
            <a:stretch>
              <a:fillRect/>
            </a:stretch>
          </p:blipFill>
          <p:spPr>
            <a:xfrm>
              <a:off x="8337844" y="2523067"/>
              <a:ext cx="7708312" cy="10773062"/>
            </a:xfrm>
            <a:prstGeom prst="rect">
              <a:avLst/>
            </a:prstGeom>
          </p:spPr>
        </p:pic>
        <p:sp>
          <p:nvSpPr>
            <p:cNvPr id="5" name="TextBox 5"/>
            <p:cNvSpPr txBox="1"/>
            <p:nvPr/>
          </p:nvSpPr>
          <p:spPr>
            <a:xfrm>
              <a:off x="6515364" y="636555"/>
              <a:ext cx="11353273" cy="759955"/>
            </a:xfrm>
            <a:prstGeom prst="rect">
              <a:avLst/>
            </a:prstGeom>
          </p:spPr>
          <p:txBody>
            <a:bodyPr lIns="0" tIns="0" rIns="0" bIns="0" rtlCol="0" anchor="t">
              <a:spAutoFit/>
            </a:bodyPr>
            <a:lstStyle/>
            <a:p>
              <a:pPr algn="ctr">
                <a:lnSpc>
                  <a:spcPts val="4680"/>
                </a:lnSpc>
              </a:pPr>
              <a:r>
                <a:rPr lang="en-US" sz="3600" spc="72">
                  <a:solidFill>
                    <a:srgbClr val="323232"/>
                  </a:solidFill>
                  <a:latin typeface="Lora"/>
                </a:rPr>
                <a:t>Send Reminder</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75030"/>
        </a:solidFill>
        <a:effectLst/>
      </p:bgPr>
    </p:bg>
    <p:spTree>
      <p:nvGrpSpPr>
        <p:cNvPr id="1" name=""/>
        <p:cNvGrpSpPr/>
        <p:nvPr/>
      </p:nvGrpSpPr>
      <p:grpSpPr>
        <a:xfrm>
          <a:off x="0" y="0"/>
          <a:ext cx="0" cy="0"/>
          <a:chOff x="0" y="0"/>
          <a:chExt cx="0" cy="0"/>
        </a:xfrm>
      </p:grpSpPr>
      <p:grpSp>
        <p:nvGrpSpPr>
          <p:cNvPr id="2" name="Group 2"/>
          <p:cNvGrpSpPr/>
          <p:nvPr/>
        </p:nvGrpSpPr>
        <p:grpSpPr>
          <a:xfrm>
            <a:off x="2581718" y="545465"/>
            <a:ext cx="13124563" cy="9324783"/>
            <a:chOff x="0" y="0"/>
            <a:chExt cx="17499418" cy="12433044"/>
          </a:xfrm>
        </p:grpSpPr>
        <p:sp>
          <p:nvSpPr>
            <p:cNvPr id="3" name="AutoShape 3"/>
            <p:cNvSpPr/>
            <p:nvPr/>
          </p:nvSpPr>
          <p:spPr>
            <a:xfrm>
              <a:off x="0" y="1878990"/>
              <a:ext cx="17499418" cy="10554054"/>
            </a:xfrm>
            <a:prstGeom prst="rect">
              <a:avLst/>
            </a:prstGeom>
            <a:solidFill>
              <a:srgbClr val="D6BAAE"/>
            </a:solidFill>
          </p:spPr>
        </p:sp>
        <p:pic>
          <p:nvPicPr>
            <p:cNvPr id="4" name="Picture 4"/>
            <p:cNvPicPr>
              <a:picLocks noChangeAspect="1"/>
            </p:cNvPicPr>
            <p:nvPr/>
          </p:nvPicPr>
          <p:blipFill>
            <a:blip r:embed="rId2"/>
            <a:srcRect/>
            <a:stretch>
              <a:fillRect/>
            </a:stretch>
          </p:blipFill>
          <p:spPr>
            <a:xfrm>
              <a:off x="3259954" y="1878990"/>
              <a:ext cx="10979510" cy="10554054"/>
            </a:xfrm>
            <a:prstGeom prst="rect">
              <a:avLst/>
            </a:prstGeom>
          </p:spPr>
        </p:pic>
        <p:sp>
          <p:nvSpPr>
            <p:cNvPr id="5" name="TextBox 5"/>
            <p:cNvSpPr txBox="1"/>
            <p:nvPr/>
          </p:nvSpPr>
          <p:spPr>
            <a:xfrm>
              <a:off x="4441597" y="-57150"/>
              <a:ext cx="8616224" cy="1345777"/>
            </a:xfrm>
            <a:prstGeom prst="rect">
              <a:avLst/>
            </a:prstGeom>
          </p:spPr>
          <p:txBody>
            <a:bodyPr lIns="0" tIns="0" rIns="0" bIns="0" rtlCol="0" anchor="t">
              <a:spAutoFit/>
            </a:bodyPr>
            <a:lstStyle/>
            <a:p>
              <a:pPr algn="ctr">
                <a:lnSpc>
                  <a:spcPts val="8320"/>
                </a:lnSpc>
              </a:pPr>
              <a:r>
                <a:rPr lang="en-US" sz="6400" spc="128">
                  <a:solidFill>
                    <a:srgbClr val="F5EEE8"/>
                  </a:solidFill>
                  <a:latin typeface="Lora"/>
                </a:rPr>
                <a:t>Class Diagram</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5EEE8"/>
        </a:solidFill>
        <a:effectLst/>
      </p:bgPr>
    </p:bg>
    <p:spTree>
      <p:nvGrpSpPr>
        <p:cNvPr id="1" name=""/>
        <p:cNvGrpSpPr/>
        <p:nvPr/>
      </p:nvGrpSpPr>
      <p:grpSpPr>
        <a:xfrm>
          <a:off x="0" y="0"/>
          <a:ext cx="0" cy="0"/>
          <a:chOff x="0" y="0"/>
          <a:chExt cx="0" cy="0"/>
        </a:xfrm>
      </p:grpSpPr>
      <p:grpSp>
        <p:nvGrpSpPr>
          <p:cNvPr id="2" name="Group 2"/>
          <p:cNvGrpSpPr/>
          <p:nvPr/>
        </p:nvGrpSpPr>
        <p:grpSpPr>
          <a:xfrm>
            <a:off x="5451121" y="571500"/>
            <a:ext cx="7385758" cy="7998266"/>
            <a:chOff x="0" y="0"/>
            <a:chExt cx="9847677" cy="10664354"/>
          </a:xfrm>
        </p:grpSpPr>
        <p:grpSp>
          <p:nvGrpSpPr>
            <p:cNvPr id="3" name="Group 3"/>
            <p:cNvGrpSpPr/>
            <p:nvPr/>
          </p:nvGrpSpPr>
          <p:grpSpPr>
            <a:xfrm>
              <a:off x="216215" y="2442046"/>
              <a:ext cx="2446320" cy="2446320"/>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75030"/>
              </a:solidFill>
            </p:spPr>
          </p:sp>
        </p:grpSp>
        <p:grpSp>
          <p:nvGrpSpPr>
            <p:cNvPr id="5" name="Group 5"/>
            <p:cNvGrpSpPr>
              <a:grpSpLocks noChangeAspect="1"/>
            </p:cNvGrpSpPr>
            <p:nvPr/>
          </p:nvGrpSpPr>
          <p:grpSpPr>
            <a:xfrm>
              <a:off x="431909" y="2657744"/>
              <a:ext cx="2014932" cy="2014924"/>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16666" b="-16666"/>
                </a:stretch>
              </a:blipFill>
            </p:spPr>
          </p:sp>
        </p:grpSp>
        <p:grpSp>
          <p:nvGrpSpPr>
            <p:cNvPr id="7" name="Group 7"/>
            <p:cNvGrpSpPr/>
            <p:nvPr/>
          </p:nvGrpSpPr>
          <p:grpSpPr>
            <a:xfrm>
              <a:off x="216215" y="5329733"/>
              <a:ext cx="2446320" cy="244632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75030"/>
              </a:solidFill>
            </p:spPr>
          </p:sp>
        </p:grpSp>
        <p:grpSp>
          <p:nvGrpSpPr>
            <p:cNvPr id="9" name="Group 9"/>
            <p:cNvGrpSpPr/>
            <p:nvPr/>
          </p:nvGrpSpPr>
          <p:grpSpPr>
            <a:xfrm>
              <a:off x="216215" y="8218034"/>
              <a:ext cx="2446320" cy="244632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75030"/>
              </a:solidFill>
            </p:spPr>
          </p:sp>
        </p:grpSp>
        <p:grpSp>
          <p:nvGrpSpPr>
            <p:cNvPr id="11" name="Group 11"/>
            <p:cNvGrpSpPr>
              <a:grpSpLocks noChangeAspect="1"/>
            </p:cNvGrpSpPr>
            <p:nvPr/>
          </p:nvGrpSpPr>
          <p:grpSpPr>
            <a:xfrm>
              <a:off x="431909" y="5545738"/>
              <a:ext cx="2014932" cy="2014924"/>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28135"/>
                </a:stretch>
              </a:blipFill>
            </p:spPr>
          </p:sp>
        </p:grpSp>
        <p:grpSp>
          <p:nvGrpSpPr>
            <p:cNvPr id="13" name="Group 13"/>
            <p:cNvGrpSpPr>
              <a:grpSpLocks noChangeAspect="1"/>
            </p:cNvGrpSpPr>
            <p:nvPr/>
          </p:nvGrpSpPr>
          <p:grpSpPr>
            <a:xfrm>
              <a:off x="431909" y="8433732"/>
              <a:ext cx="2014932" cy="2014924"/>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sp>
        </p:grpSp>
        <p:sp>
          <p:nvSpPr>
            <p:cNvPr id="15" name="TextBox 15"/>
            <p:cNvSpPr txBox="1"/>
            <p:nvPr/>
          </p:nvSpPr>
          <p:spPr>
            <a:xfrm>
              <a:off x="0" y="-9525"/>
              <a:ext cx="9847677" cy="619125"/>
            </a:xfrm>
            <a:prstGeom prst="rect">
              <a:avLst/>
            </a:prstGeom>
          </p:spPr>
          <p:txBody>
            <a:bodyPr lIns="0" tIns="0" rIns="0" bIns="0" rtlCol="0" anchor="t">
              <a:spAutoFit/>
            </a:bodyPr>
            <a:lstStyle/>
            <a:p>
              <a:pPr algn="ctr">
                <a:lnSpc>
                  <a:spcPts val="3600"/>
                </a:lnSpc>
              </a:pPr>
              <a:r>
                <a:rPr lang="en-US" sz="3000" spc="179">
                  <a:solidFill>
                    <a:srgbClr val="323232"/>
                  </a:solidFill>
                  <a:latin typeface="Lora Bold"/>
                </a:rPr>
                <a:t>MASTERY OF TOOLS</a:t>
              </a:r>
            </a:p>
          </p:txBody>
        </p:sp>
        <p:sp>
          <p:nvSpPr>
            <p:cNvPr id="16" name="TextBox 16"/>
            <p:cNvSpPr txBox="1"/>
            <p:nvPr/>
          </p:nvSpPr>
          <p:spPr>
            <a:xfrm>
              <a:off x="3511473" y="3384735"/>
              <a:ext cx="6119989" cy="494267"/>
            </a:xfrm>
            <a:prstGeom prst="rect">
              <a:avLst/>
            </a:prstGeom>
          </p:spPr>
          <p:txBody>
            <a:bodyPr lIns="0" tIns="0" rIns="0" bIns="0" rtlCol="0" anchor="t">
              <a:spAutoFit/>
            </a:bodyPr>
            <a:lstStyle/>
            <a:p>
              <a:pPr>
                <a:lnSpc>
                  <a:spcPts val="3156"/>
                </a:lnSpc>
              </a:pPr>
              <a:r>
                <a:rPr lang="en-US" sz="2104" spc="21">
                  <a:solidFill>
                    <a:srgbClr val="323232"/>
                  </a:solidFill>
                  <a:latin typeface="Lora"/>
                </a:rPr>
                <a:t>Node JS</a:t>
              </a:r>
            </a:p>
          </p:txBody>
        </p:sp>
        <p:sp>
          <p:nvSpPr>
            <p:cNvPr id="17" name="TextBox 17"/>
            <p:cNvSpPr txBox="1"/>
            <p:nvPr/>
          </p:nvSpPr>
          <p:spPr>
            <a:xfrm>
              <a:off x="3511473" y="6272421"/>
              <a:ext cx="6119989" cy="494267"/>
            </a:xfrm>
            <a:prstGeom prst="rect">
              <a:avLst/>
            </a:prstGeom>
          </p:spPr>
          <p:txBody>
            <a:bodyPr lIns="0" tIns="0" rIns="0" bIns="0" rtlCol="0" anchor="t">
              <a:spAutoFit/>
            </a:bodyPr>
            <a:lstStyle/>
            <a:p>
              <a:pPr>
                <a:lnSpc>
                  <a:spcPts val="3156"/>
                </a:lnSpc>
              </a:pPr>
              <a:r>
                <a:rPr lang="en-US" sz="2104" spc="21">
                  <a:solidFill>
                    <a:srgbClr val="323232"/>
                  </a:solidFill>
                  <a:latin typeface="Lora"/>
                </a:rPr>
                <a:t>Express JS</a:t>
              </a:r>
            </a:p>
          </p:txBody>
        </p:sp>
        <p:sp>
          <p:nvSpPr>
            <p:cNvPr id="18" name="TextBox 18"/>
            <p:cNvSpPr txBox="1"/>
            <p:nvPr/>
          </p:nvSpPr>
          <p:spPr>
            <a:xfrm>
              <a:off x="3511473" y="9160723"/>
              <a:ext cx="6119989" cy="494267"/>
            </a:xfrm>
            <a:prstGeom prst="rect">
              <a:avLst/>
            </a:prstGeom>
          </p:spPr>
          <p:txBody>
            <a:bodyPr lIns="0" tIns="0" rIns="0" bIns="0" rtlCol="0" anchor="t">
              <a:spAutoFit/>
            </a:bodyPr>
            <a:lstStyle/>
            <a:p>
              <a:pPr>
                <a:lnSpc>
                  <a:spcPts val="3156"/>
                </a:lnSpc>
              </a:pPr>
              <a:r>
                <a:rPr lang="en-US" sz="2104" spc="21">
                  <a:solidFill>
                    <a:srgbClr val="323232"/>
                  </a:solidFill>
                  <a:latin typeface="Lora"/>
                </a:rPr>
                <a:t>MongoDB Compass Community</a:t>
              </a: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6BAAE"/>
        </a:solidFill>
        <a:effectLst/>
      </p:bgPr>
    </p:bg>
    <p:spTree>
      <p:nvGrpSpPr>
        <p:cNvPr id="1" name=""/>
        <p:cNvGrpSpPr/>
        <p:nvPr/>
      </p:nvGrpSpPr>
      <p:grpSpPr>
        <a:xfrm>
          <a:off x="0" y="0"/>
          <a:ext cx="0" cy="0"/>
          <a:chOff x="0" y="0"/>
          <a:chExt cx="0" cy="0"/>
        </a:xfrm>
      </p:grpSpPr>
      <p:grpSp>
        <p:nvGrpSpPr>
          <p:cNvPr id="2" name="Group 2"/>
          <p:cNvGrpSpPr/>
          <p:nvPr/>
        </p:nvGrpSpPr>
        <p:grpSpPr>
          <a:xfrm>
            <a:off x="979740" y="342900"/>
            <a:ext cx="16328519" cy="8803323"/>
            <a:chOff x="0" y="-57150"/>
            <a:chExt cx="21771358" cy="11737763"/>
          </a:xfrm>
        </p:grpSpPr>
        <p:sp>
          <p:nvSpPr>
            <p:cNvPr id="3" name="TextBox 3"/>
            <p:cNvSpPr txBox="1"/>
            <p:nvPr/>
          </p:nvSpPr>
          <p:spPr>
            <a:xfrm>
              <a:off x="0" y="2464403"/>
              <a:ext cx="15709338" cy="1221788"/>
            </a:xfrm>
            <a:prstGeom prst="rect">
              <a:avLst/>
            </a:prstGeom>
          </p:spPr>
          <p:txBody>
            <a:bodyPr wrap="square" lIns="0" tIns="0" rIns="0" bIns="0" rtlCol="0" anchor="t">
              <a:spAutoFit/>
            </a:bodyPr>
            <a:lstStyle/>
            <a:p>
              <a:pPr indent="-457200">
                <a:lnSpc>
                  <a:spcPts val="3654"/>
                </a:lnSpc>
              </a:pPr>
              <a:r>
                <a:rPr lang="en-US" sz="2610" dirty="0">
                  <a:solidFill>
                    <a:srgbClr val="565656"/>
                  </a:solidFill>
                  <a:latin typeface="Lora"/>
                </a:rPr>
                <a:t>SDLC Overview. (n.d.). Retrieved from</a:t>
              </a:r>
            </a:p>
            <a:p>
              <a:pPr indent="-457200">
                <a:lnSpc>
                  <a:spcPts val="3654"/>
                </a:lnSpc>
              </a:pPr>
              <a:r>
                <a:rPr lang="en-US" sz="2610" dirty="0">
                  <a:solidFill>
                    <a:srgbClr val="565656"/>
                  </a:solidFill>
                  <a:latin typeface="Lora"/>
                </a:rPr>
                <a:t>https://www.tutorialspoint.com/sdlc/sdlc_overview. </a:t>
              </a:r>
              <a:r>
                <a:rPr lang="en-US" sz="2610" dirty="0" err="1">
                  <a:solidFill>
                    <a:srgbClr val="565656"/>
                  </a:solidFill>
                  <a:latin typeface="Lora"/>
                </a:rPr>
                <a:t>htms</a:t>
              </a:r>
              <a:r>
                <a:rPr lang="en-US" sz="2610" dirty="0">
                  <a:solidFill>
                    <a:srgbClr val="565656"/>
                  </a:solidFill>
                  <a:latin typeface="Lora"/>
                </a:rPr>
                <a:t>.</a:t>
              </a:r>
            </a:p>
          </p:txBody>
        </p:sp>
        <p:sp>
          <p:nvSpPr>
            <p:cNvPr id="4" name="TextBox 4"/>
            <p:cNvSpPr txBox="1"/>
            <p:nvPr/>
          </p:nvSpPr>
          <p:spPr>
            <a:xfrm>
              <a:off x="0" y="4286735"/>
              <a:ext cx="15709338" cy="1190568"/>
            </a:xfrm>
            <a:prstGeom prst="rect">
              <a:avLst/>
            </a:prstGeom>
          </p:spPr>
          <p:txBody>
            <a:bodyPr lIns="0" tIns="0" rIns="0" bIns="0" rtlCol="0" anchor="t">
              <a:spAutoFit/>
            </a:bodyPr>
            <a:lstStyle/>
            <a:p>
              <a:pPr>
                <a:lnSpc>
                  <a:spcPts val="3654"/>
                </a:lnSpc>
              </a:pPr>
              <a:r>
                <a:rPr lang="en-US" sz="2610">
                  <a:solidFill>
                    <a:srgbClr val="565656"/>
                  </a:solidFill>
                  <a:latin typeface="Lora"/>
                </a:rPr>
                <a:t>SDLC Iterative Model. (2019, March 6). Retrieved from</a:t>
              </a:r>
            </a:p>
            <a:p>
              <a:pPr>
                <a:lnSpc>
                  <a:spcPts val="3654"/>
                </a:lnSpc>
              </a:pPr>
              <a:r>
                <a:rPr lang="en-US" sz="2610">
                  <a:solidFill>
                    <a:srgbClr val="565656"/>
                  </a:solidFill>
                  <a:latin typeface="Lora"/>
                </a:rPr>
                <a:t>https://www.w3schools.in/sdlctutorial/iterative model/</a:t>
              </a:r>
            </a:p>
          </p:txBody>
        </p:sp>
        <p:sp>
          <p:nvSpPr>
            <p:cNvPr id="5" name="TextBox 5"/>
            <p:cNvSpPr txBox="1"/>
            <p:nvPr/>
          </p:nvSpPr>
          <p:spPr>
            <a:xfrm>
              <a:off x="0" y="6228476"/>
              <a:ext cx="18456191" cy="1190568"/>
            </a:xfrm>
            <a:prstGeom prst="rect">
              <a:avLst/>
            </a:prstGeom>
          </p:spPr>
          <p:txBody>
            <a:bodyPr lIns="0" tIns="0" rIns="0" bIns="0" rtlCol="0" anchor="t">
              <a:spAutoFit/>
            </a:bodyPr>
            <a:lstStyle/>
            <a:p>
              <a:pPr>
                <a:lnSpc>
                  <a:spcPts val="3654"/>
                </a:lnSpc>
              </a:pPr>
              <a:r>
                <a:rPr lang="en-US" sz="2610" dirty="0">
                  <a:solidFill>
                    <a:srgbClr val="565656"/>
                  </a:solidFill>
                  <a:latin typeface="Lora"/>
                </a:rPr>
                <a:t>Requirements Elicitation in Software Engineering. (2019, July 11). Retrieved from</a:t>
              </a:r>
            </a:p>
            <a:p>
              <a:pPr>
                <a:lnSpc>
                  <a:spcPts val="3654"/>
                </a:lnSpc>
              </a:pPr>
              <a:r>
                <a:rPr lang="en-US" sz="2610" dirty="0">
                  <a:solidFill>
                    <a:srgbClr val="565656"/>
                  </a:solidFill>
                  <a:latin typeface="Lora"/>
                </a:rPr>
                <a:t>https ://www.testbytes.net/blog/requirements elicitation/</a:t>
              </a:r>
            </a:p>
          </p:txBody>
        </p:sp>
        <p:sp>
          <p:nvSpPr>
            <p:cNvPr id="6" name="TextBox 6"/>
            <p:cNvSpPr txBox="1"/>
            <p:nvPr/>
          </p:nvSpPr>
          <p:spPr>
            <a:xfrm>
              <a:off x="0" y="8158377"/>
              <a:ext cx="15709338" cy="1190568"/>
            </a:xfrm>
            <a:prstGeom prst="rect">
              <a:avLst/>
            </a:prstGeom>
          </p:spPr>
          <p:txBody>
            <a:bodyPr lIns="0" tIns="0" rIns="0" bIns="0" rtlCol="0" anchor="t">
              <a:spAutoFit/>
            </a:bodyPr>
            <a:lstStyle/>
            <a:p>
              <a:pPr>
                <a:lnSpc>
                  <a:spcPts val="3654"/>
                </a:lnSpc>
              </a:pPr>
              <a:r>
                <a:rPr lang="en-US" sz="2610">
                  <a:solidFill>
                    <a:srgbClr val="565656"/>
                  </a:solidFill>
                  <a:latin typeface="Lora"/>
                </a:rPr>
                <a:t>Installing. (n.d.). Retrieved from</a:t>
              </a:r>
            </a:p>
            <a:p>
              <a:pPr>
                <a:lnSpc>
                  <a:spcPts val="3654"/>
                </a:lnSpc>
              </a:pPr>
              <a:r>
                <a:rPr lang="en-US" sz="2610">
                  <a:solidFill>
                    <a:srgbClr val="565656"/>
                  </a:solidFill>
                  <a:latin typeface="Lora"/>
                </a:rPr>
                <a:t>https://expressjs.com/en/starter/installing.html</a:t>
              </a:r>
            </a:p>
          </p:txBody>
        </p:sp>
        <p:sp>
          <p:nvSpPr>
            <p:cNvPr id="7" name="TextBox 7"/>
            <p:cNvSpPr txBox="1"/>
            <p:nvPr/>
          </p:nvSpPr>
          <p:spPr>
            <a:xfrm>
              <a:off x="0" y="9874371"/>
              <a:ext cx="21771358" cy="1806242"/>
            </a:xfrm>
            <a:prstGeom prst="rect">
              <a:avLst/>
            </a:prstGeom>
          </p:spPr>
          <p:txBody>
            <a:bodyPr lIns="0" tIns="0" rIns="0" bIns="0" rtlCol="0" anchor="t">
              <a:spAutoFit/>
            </a:bodyPr>
            <a:lstStyle/>
            <a:p>
              <a:pPr>
                <a:lnSpc>
                  <a:spcPts val="3654"/>
                </a:lnSpc>
              </a:pPr>
              <a:r>
                <a:rPr lang="en-US" sz="2610" dirty="0">
                  <a:solidFill>
                    <a:srgbClr val="565656"/>
                  </a:solidFill>
                  <a:latin typeface="Lora"/>
                </a:rPr>
                <a:t>Renaud, &amp; </a:t>
              </a:r>
              <a:r>
                <a:rPr lang="en-US" sz="2610" dirty="0" err="1">
                  <a:solidFill>
                    <a:srgbClr val="565656"/>
                  </a:solidFill>
                  <a:latin typeface="Lora"/>
                </a:rPr>
                <a:t>Prathyusha</a:t>
              </a:r>
              <a:r>
                <a:rPr lang="en-US" sz="2610" dirty="0">
                  <a:solidFill>
                    <a:srgbClr val="565656"/>
                  </a:solidFill>
                  <a:latin typeface="Lora"/>
                </a:rPr>
                <a:t> . (2020, January 12). Login and Registration in </a:t>
              </a:r>
              <a:r>
                <a:rPr lang="en-US" sz="2610" dirty="0" err="1">
                  <a:solidFill>
                    <a:srgbClr val="565656"/>
                  </a:solidFill>
                  <a:latin typeface="Lora"/>
                </a:rPr>
                <a:t>NodeJS,Express</a:t>
              </a:r>
              <a:r>
                <a:rPr lang="en-US" sz="2610" dirty="0">
                  <a:solidFill>
                    <a:srgbClr val="565656"/>
                  </a:solidFill>
                  <a:latin typeface="Lora"/>
                </a:rPr>
                <a:t> and </a:t>
              </a:r>
              <a:r>
                <a:rPr lang="en-US" sz="2610" dirty="0" err="1">
                  <a:solidFill>
                    <a:srgbClr val="565656"/>
                  </a:solidFill>
                  <a:latin typeface="Lora"/>
                </a:rPr>
                <a:t>mongoDB</a:t>
              </a:r>
              <a:r>
                <a:rPr lang="en-US" sz="2610" dirty="0">
                  <a:solidFill>
                    <a:srgbClr val="565656"/>
                  </a:solidFill>
                  <a:latin typeface="Lora"/>
                </a:rPr>
                <a:t> </a:t>
              </a:r>
            </a:p>
            <a:p>
              <a:pPr>
                <a:lnSpc>
                  <a:spcPts val="3654"/>
                </a:lnSpc>
              </a:pPr>
              <a:r>
                <a:rPr lang="en-US" sz="2610" dirty="0">
                  <a:solidFill>
                    <a:srgbClr val="565656"/>
                  </a:solidFill>
                  <a:latin typeface="Lora"/>
                </a:rPr>
                <a:t>Retrieved from</a:t>
              </a:r>
            </a:p>
            <a:p>
              <a:pPr>
                <a:lnSpc>
                  <a:spcPts val="3654"/>
                </a:lnSpc>
              </a:pPr>
              <a:r>
                <a:rPr lang="en-US" sz="2610" dirty="0">
                  <a:solidFill>
                    <a:srgbClr val="565656"/>
                  </a:solidFill>
                  <a:latin typeface="Lora"/>
                </a:rPr>
                <a:t>https://codebun.com/login registration </a:t>
              </a:r>
              <a:r>
                <a:rPr lang="en-US" sz="2610" dirty="0" err="1">
                  <a:solidFill>
                    <a:srgbClr val="565656"/>
                  </a:solidFill>
                  <a:latin typeface="Lora"/>
                </a:rPr>
                <a:t>nodejsexpress</a:t>
              </a:r>
              <a:r>
                <a:rPr lang="en-US" sz="2610" dirty="0">
                  <a:solidFill>
                    <a:srgbClr val="565656"/>
                  </a:solidFill>
                  <a:latin typeface="Lora"/>
                </a:rPr>
                <a:t> </a:t>
              </a:r>
              <a:r>
                <a:rPr lang="en-US" sz="2610" dirty="0" err="1">
                  <a:solidFill>
                    <a:srgbClr val="565656"/>
                  </a:solidFill>
                  <a:latin typeface="Lora"/>
                </a:rPr>
                <a:t>mongodb</a:t>
              </a:r>
              <a:r>
                <a:rPr lang="en-US" sz="2610" dirty="0">
                  <a:solidFill>
                    <a:srgbClr val="565656"/>
                  </a:solidFill>
                  <a:latin typeface="Lora"/>
                </a:rPr>
                <a:t>/</a:t>
              </a:r>
            </a:p>
          </p:txBody>
        </p:sp>
        <p:grpSp>
          <p:nvGrpSpPr>
            <p:cNvPr id="8" name="Group 8"/>
            <p:cNvGrpSpPr/>
            <p:nvPr/>
          </p:nvGrpSpPr>
          <p:grpSpPr>
            <a:xfrm>
              <a:off x="8356309" y="1288627"/>
              <a:ext cx="4190287" cy="316144"/>
              <a:chOff x="0" y="0"/>
              <a:chExt cx="1935798" cy="146050"/>
            </a:xfrm>
          </p:grpSpPr>
          <p:sp>
            <p:nvSpPr>
              <p:cNvPr id="9" name="Freeform 9"/>
              <p:cNvSpPr/>
              <p:nvPr/>
            </p:nvSpPr>
            <p:spPr>
              <a:xfrm>
                <a:off x="0" y="-2540"/>
                <a:ext cx="1935798" cy="153670"/>
              </a:xfrm>
              <a:custGeom>
                <a:avLst/>
                <a:gdLst/>
                <a:ahLst/>
                <a:cxnLst/>
                <a:rect l="l" t="t" r="r" b="b"/>
                <a:pathLst>
                  <a:path w="1935798" h="153670">
                    <a:moveTo>
                      <a:pt x="379594" y="27940"/>
                    </a:moveTo>
                    <a:cubicBezTo>
                      <a:pt x="379594" y="26670"/>
                      <a:pt x="378289" y="26670"/>
                      <a:pt x="379594" y="27940"/>
                    </a:cubicBezTo>
                    <a:close/>
                    <a:cubicBezTo>
                      <a:pt x="382203" y="30480"/>
                      <a:pt x="384811" y="30480"/>
                      <a:pt x="387420" y="29210"/>
                    </a:cubicBezTo>
                    <a:cubicBezTo>
                      <a:pt x="387420" y="26670"/>
                      <a:pt x="382203" y="26670"/>
                      <a:pt x="380898" y="25400"/>
                    </a:cubicBezTo>
                    <a:cubicBezTo>
                      <a:pt x="383507" y="26670"/>
                      <a:pt x="380898" y="26670"/>
                      <a:pt x="379594" y="27940"/>
                    </a:cubicBezTo>
                    <a:close/>
                    <a:moveTo>
                      <a:pt x="1871880" y="81280"/>
                    </a:moveTo>
                    <a:cubicBezTo>
                      <a:pt x="1873184" y="81280"/>
                      <a:pt x="1873184" y="81280"/>
                      <a:pt x="1874488" y="80010"/>
                    </a:cubicBezTo>
                    <a:lnTo>
                      <a:pt x="1874488" y="78740"/>
                    </a:lnTo>
                    <a:lnTo>
                      <a:pt x="1871880" y="81280"/>
                    </a:lnTo>
                    <a:close/>
                    <a:moveTo>
                      <a:pt x="1897969" y="119380"/>
                    </a:moveTo>
                    <a:lnTo>
                      <a:pt x="1901882" y="123190"/>
                    </a:lnTo>
                    <a:cubicBezTo>
                      <a:pt x="1912318" y="121920"/>
                      <a:pt x="1930580" y="119380"/>
                      <a:pt x="1935798" y="115570"/>
                    </a:cubicBezTo>
                    <a:cubicBezTo>
                      <a:pt x="1935798" y="115570"/>
                      <a:pt x="1896664" y="97790"/>
                      <a:pt x="1886229" y="87630"/>
                    </a:cubicBezTo>
                    <a:cubicBezTo>
                      <a:pt x="1900577" y="90170"/>
                      <a:pt x="1890142" y="86360"/>
                      <a:pt x="1887533" y="83820"/>
                    </a:cubicBezTo>
                    <a:lnTo>
                      <a:pt x="1886229" y="86360"/>
                    </a:lnTo>
                    <a:cubicBezTo>
                      <a:pt x="1877097" y="83820"/>
                      <a:pt x="1877097" y="78740"/>
                      <a:pt x="1873184" y="77470"/>
                    </a:cubicBezTo>
                    <a:lnTo>
                      <a:pt x="1873184" y="78740"/>
                    </a:lnTo>
                    <a:lnTo>
                      <a:pt x="1873184" y="77470"/>
                    </a:lnTo>
                    <a:lnTo>
                      <a:pt x="1873184" y="80010"/>
                    </a:lnTo>
                    <a:cubicBezTo>
                      <a:pt x="1873184" y="81280"/>
                      <a:pt x="1873184" y="82550"/>
                      <a:pt x="1870575" y="81280"/>
                    </a:cubicBezTo>
                    <a:cubicBezTo>
                      <a:pt x="1866662" y="82550"/>
                      <a:pt x="1861444" y="81280"/>
                      <a:pt x="1858835" y="81280"/>
                    </a:cubicBezTo>
                    <a:lnTo>
                      <a:pt x="1858835" y="76200"/>
                    </a:lnTo>
                    <a:cubicBezTo>
                      <a:pt x="1852313" y="85090"/>
                      <a:pt x="1817093" y="62230"/>
                      <a:pt x="1807962" y="62230"/>
                    </a:cubicBezTo>
                    <a:cubicBezTo>
                      <a:pt x="1800135" y="55880"/>
                      <a:pt x="1788395" y="63500"/>
                      <a:pt x="1777959" y="60960"/>
                    </a:cubicBezTo>
                    <a:cubicBezTo>
                      <a:pt x="1761002" y="59690"/>
                      <a:pt x="1770133" y="54610"/>
                      <a:pt x="1761002" y="50800"/>
                    </a:cubicBezTo>
                    <a:cubicBezTo>
                      <a:pt x="1750566" y="48260"/>
                      <a:pt x="1763611" y="55880"/>
                      <a:pt x="1758393" y="55880"/>
                    </a:cubicBezTo>
                    <a:lnTo>
                      <a:pt x="1745349" y="49530"/>
                    </a:lnTo>
                    <a:cubicBezTo>
                      <a:pt x="1753175" y="49530"/>
                      <a:pt x="1749262" y="45720"/>
                      <a:pt x="1747957" y="44450"/>
                    </a:cubicBezTo>
                    <a:cubicBezTo>
                      <a:pt x="1737522" y="43180"/>
                      <a:pt x="1719260" y="35560"/>
                      <a:pt x="1716651" y="44450"/>
                    </a:cubicBezTo>
                    <a:cubicBezTo>
                      <a:pt x="1702302" y="40640"/>
                      <a:pt x="1702302" y="36830"/>
                      <a:pt x="1695779" y="35560"/>
                    </a:cubicBezTo>
                    <a:cubicBezTo>
                      <a:pt x="1698388" y="36830"/>
                      <a:pt x="1702302" y="39370"/>
                      <a:pt x="1702302" y="40640"/>
                    </a:cubicBezTo>
                    <a:cubicBezTo>
                      <a:pt x="1695779" y="36830"/>
                      <a:pt x="1699693" y="41910"/>
                      <a:pt x="1702302" y="41910"/>
                    </a:cubicBezTo>
                    <a:cubicBezTo>
                      <a:pt x="1693171" y="45720"/>
                      <a:pt x="1655342" y="25400"/>
                      <a:pt x="1654037" y="35560"/>
                    </a:cubicBezTo>
                    <a:lnTo>
                      <a:pt x="1654037" y="34290"/>
                    </a:lnTo>
                    <a:cubicBezTo>
                      <a:pt x="1651428" y="41910"/>
                      <a:pt x="1655342" y="49530"/>
                      <a:pt x="1648820" y="53340"/>
                    </a:cubicBezTo>
                    <a:lnTo>
                      <a:pt x="1644906" y="49530"/>
                    </a:lnTo>
                    <a:lnTo>
                      <a:pt x="1638384" y="53340"/>
                    </a:lnTo>
                    <a:cubicBezTo>
                      <a:pt x="1634471" y="50800"/>
                      <a:pt x="1635775" y="49530"/>
                      <a:pt x="1635775" y="48260"/>
                    </a:cubicBezTo>
                    <a:cubicBezTo>
                      <a:pt x="1625339" y="52070"/>
                      <a:pt x="1610991" y="46990"/>
                      <a:pt x="1599251" y="46990"/>
                    </a:cubicBezTo>
                    <a:lnTo>
                      <a:pt x="1612295" y="67310"/>
                    </a:lnTo>
                    <a:cubicBezTo>
                      <a:pt x="1601859" y="62230"/>
                      <a:pt x="1582293" y="53340"/>
                      <a:pt x="1580988" y="59690"/>
                    </a:cubicBezTo>
                    <a:lnTo>
                      <a:pt x="1574466" y="53340"/>
                    </a:lnTo>
                    <a:cubicBezTo>
                      <a:pt x="1553595" y="40640"/>
                      <a:pt x="1560117" y="58420"/>
                      <a:pt x="1550986" y="54610"/>
                    </a:cubicBezTo>
                    <a:lnTo>
                      <a:pt x="1540550" y="46990"/>
                    </a:lnTo>
                    <a:lnTo>
                      <a:pt x="1550986" y="46990"/>
                    </a:lnTo>
                    <a:cubicBezTo>
                      <a:pt x="1540550" y="43180"/>
                      <a:pt x="1536637" y="40640"/>
                      <a:pt x="1527506" y="35560"/>
                    </a:cubicBezTo>
                    <a:lnTo>
                      <a:pt x="1528810" y="36830"/>
                    </a:lnTo>
                    <a:lnTo>
                      <a:pt x="1527506" y="36830"/>
                    </a:lnTo>
                    <a:cubicBezTo>
                      <a:pt x="1526202" y="40640"/>
                      <a:pt x="1520984" y="43180"/>
                      <a:pt x="1513157" y="41910"/>
                    </a:cubicBezTo>
                    <a:cubicBezTo>
                      <a:pt x="1502722" y="40640"/>
                      <a:pt x="1494895" y="46990"/>
                      <a:pt x="1477937" y="38100"/>
                    </a:cubicBezTo>
                    <a:lnTo>
                      <a:pt x="1474024" y="46990"/>
                    </a:lnTo>
                    <a:lnTo>
                      <a:pt x="1460979" y="41910"/>
                    </a:lnTo>
                    <a:lnTo>
                      <a:pt x="1460979" y="35560"/>
                    </a:lnTo>
                    <a:cubicBezTo>
                      <a:pt x="1474024" y="35560"/>
                      <a:pt x="1496199" y="33020"/>
                      <a:pt x="1513157" y="33020"/>
                    </a:cubicBezTo>
                    <a:lnTo>
                      <a:pt x="1513157" y="38100"/>
                    </a:lnTo>
                    <a:lnTo>
                      <a:pt x="1528810" y="36830"/>
                    </a:lnTo>
                    <a:lnTo>
                      <a:pt x="1528810" y="35560"/>
                    </a:lnTo>
                    <a:cubicBezTo>
                      <a:pt x="1526202" y="34290"/>
                      <a:pt x="1520984" y="34290"/>
                      <a:pt x="1513157" y="34290"/>
                    </a:cubicBezTo>
                    <a:lnTo>
                      <a:pt x="1513157" y="31750"/>
                    </a:lnTo>
                    <a:cubicBezTo>
                      <a:pt x="1504026" y="31750"/>
                      <a:pt x="1493590" y="34290"/>
                      <a:pt x="1487068" y="34290"/>
                    </a:cubicBezTo>
                    <a:cubicBezTo>
                      <a:pt x="1484459" y="33020"/>
                      <a:pt x="1476633" y="26670"/>
                      <a:pt x="1481850" y="22860"/>
                    </a:cubicBezTo>
                    <a:lnTo>
                      <a:pt x="1475328" y="27940"/>
                    </a:lnTo>
                    <a:cubicBezTo>
                      <a:pt x="1444021" y="29210"/>
                      <a:pt x="1444021" y="29210"/>
                      <a:pt x="1410106" y="21590"/>
                    </a:cubicBezTo>
                    <a:lnTo>
                      <a:pt x="1412715" y="24130"/>
                    </a:lnTo>
                    <a:cubicBezTo>
                      <a:pt x="1406193" y="25400"/>
                      <a:pt x="1399670" y="27940"/>
                      <a:pt x="1398366" y="22860"/>
                    </a:cubicBezTo>
                    <a:lnTo>
                      <a:pt x="1397061" y="20320"/>
                    </a:lnTo>
                    <a:lnTo>
                      <a:pt x="1397061" y="22860"/>
                    </a:lnTo>
                    <a:cubicBezTo>
                      <a:pt x="1377495" y="21590"/>
                      <a:pt x="1356624" y="17780"/>
                      <a:pt x="1343579" y="10160"/>
                    </a:cubicBezTo>
                    <a:lnTo>
                      <a:pt x="1340970" y="17780"/>
                    </a:lnTo>
                    <a:cubicBezTo>
                      <a:pt x="1337057" y="17780"/>
                      <a:pt x="1330535" y="6350"/>
                      <a:pt x="1327926" y="16510"/>
                    </a:cubicBezTo>
                    <a:lnTo>
                      <a:pt x="1318795" y="19050"/>
                    </a:lnTo>
                    <a:cubicBezTo>
                      <a:pt x="1313577" y="19050"/>
                      <a:pt x="1309664" y="22860"/>
                      <a:pt x="1303141" y="19050"/>
                    </a:cubicBezTo>
                    <a:cubicBezTo>
                      <a:pt x="1303141" y="19050"/>
                      <a:pt x="1301837" y="19050"/>
                      <a:pt x="1301837" y="17780"/>
                    </a:cubicBezTo>
                    <a:cubicBezTo>
                      <a:pt x="1288792" y="15240"/>
                      <a:pt x="1301837" y="24130"/>
                      <a:pt x="1287488" y="20320"/>
                    </a:cubicBezTo>
                    <a:cubicBezTo>
                      <a:pt x="1282270" y="15240"/>
                      <a:pt x="1282270" y="29210"/>
                      <a:pt x="1274444" y="27940"/>
                    </a:cubicBezTo>
                    <a:lnTo>
                      <a:pt x="1266617" y="17780"/>
                    </a:lnTo>
                    <a:cubicBezTo>
                      <a:pt x="1253572" y="11430"/>
                      <a:pt x="1250963" y="21590"/>
                      <a:pt x="1232701" y="22860"/>
                    </a:cubicBezTo>
                    <a:cubicBezTo>
                      <a:pt x="1223570" y="19050"/>
                      <a:pt x="1219657" y="10160"/>
                      <a:pt x="1224875" y="2540"/>
                    </a:cubicBezTo>
                    <a:cubicBezTo>
                      <a:pt x="1217048" y="11430"/>
                      <a:pt x="1220961" y="8890"/>
                      <a:pt x="1210526" y="12700"/>
                    </a:cubicBezTo>
                    <a:cubicBezTo>
                      <a:pt x="1209221" y="8890"/>
                      <a:pt x="1210526" y="7620"/>
                      <a:pt x="1211830" y="5080"/>
                    </a:cubicBezTo>
                    <a:cubicBezTo>
                      <a:pt x="1202699" y="0"/>
                      <a:pt x="1205308" y="8890"/>
                      <a:pt x="1198786" y="8890"/>
                    </a:cubicBezTo>
                    <a:cubicBezTo>
                      <a:pt x="1198786" y="7620"/>
                      <a:pt x="1200090" y="6350"/>
                      <a:pt x="1200090" y="5080"/>
                    </a:cubicBezTo>
                    <a:lnTo>
                      <a:pt x="1198786" y="8890"/>
                    </a:lnTo>
                    <a:cubicBezTo>
                      <a:pt x="1200090" y="15240"/>
                      <a:pt x="1197481" y="26670"/>
                      <a:pt x="1194872" y="27940"/>
                    </a:cubicBezTo>
                    <a:lnTo>
                      <a:pt x="1197481" y="30480"/>
                    </a:lnTo>
                    <a:cubicBezTo>
                      <a:pt x="1189655" y="34290"/>
                      <a:pt x="1181828" y="36830"/>
                      <a:pt x="1172697" y="33020"/>
                    </a:cubicBezTo>
                    <a:lnTo>
                      <a:pt x="1172697" y="29210"/>
                    </a:lnTo>
                    <a:lnTo>
                      <a:pt x="1163566" y="30480"/>
                    </a:lnTo>
                    <a:lnTo>
                      <a:pt x="1163566" y="25400"/>
                    </a:lnTo>
                    <a:lnTo>
                      <a:pt x="1149217" y="26670"/>
                    </a:lnTo>
                    <a:lnTo>
                      <a:pt x="1150521" y="27940"/>
                    </a:lnTo>
                    <a:cubicBezTo>
                      <a:pt x="1147912" y="27940"/>
                      <a:pt x="1136172" y="30480"/>
                      <a:pt x="1130955" y="27940"/>
                    </a:cubicBezTo>
                    <a:lnTo>
                      <a:pt x="1130955" y="25400"/>
                    </a:lnTo>
                    <a:cubicBezTo>
                      <a:pt x="1113997" y="17780"/>
                      <a:pt x="1099648" y="27940"/>
                      <a:pt x="1080081" y="29210"/>
                    </a:cubicBezTo>
                    <a:lnTo>
                      <a:pt x="1082690" y="24130"/>
                    </a:lnTo>
                    <a:cubicBezTo>
                      <a:pt x="1076168" y="19050"/>
                      <a:pt x="1081386" y="31750"/>
                      <a:pt x="1072254" y="29210"/>
                    </a:cubicBezTo>
                    <a:lnTo>
                      <a:pt x="1072254" y="22860"/>
                    </a:lnTo>
                    <a:cubicBezTo>
                      <a:pt x="1065732" y="31750"/>
                      <a:pt x="1063123" y="21590"/>
                      <a:pt x="1057905" y="17780"/>
                    </a:cubicBezTo>
                    <a:lnTo>
                      <a:pt x="1060514" y="26670"/>
                    </a:lnTo>
                    <a:lnTo>
                      <a:pt x="1051383" y="25400"/>
                    </a:lnTo>
                    <a:cubicBezTo>
                      <a:pt x="1040948" y="22860"/>
                      <a:pt x="1044861" y="13970"/>
                      <a:pt x="1046166" y="10160"/>
                    </a:cubicBezTo>
                    <a:lnTo>
                      <a:pt x="1039643" y="15240"/>
                    </a:lnTo>
                    <a:lnTo>
                      <a:pt x="1038339" y="7620"/>
                    </a:lnTo>
                    <a:cubicBezTo>
                      <a:pt x="1033121" y="16510"/>
                      <a:pt x="1033121" y="6350"/>
                      <a:pt x="1023990" y="11430"/>
                    </a:cubicBezTo>
                    <a:cubicBezTo>
                      <a:pt x="1022685" y="8890"/>
                      <a:pt x="1025294" y="6350"/>
                      <a:pt x="1022685" y="5080"/>
                    </a:cubicBezTo>
                    <a:lnTo>
                      <a:pt x="1008337" y="15240"/>
                    </a:lnTo>
                    <a:lnTo>
                      <a:pt x="1017468" y="10160"/>
                    </a:lnTo>
                    <a:lnTo>
                      <a:pt x="1016163" y="21590"/>
                    </a:lnTo>
                    <a:cubicBezTo>
                      <a:pt x="1007032" y="30480"/>
                      <a:pt x="1003119" y="20320"/>
                      <a:pt x="996597" y="22860"/>
                    </a:cubicBezTo>
                    <a:lnTo>
                      <a:pt x="1000510" y="19050"/>
                    </a:lnTo>
                    <a:cubicBezTo>
                      <a:pt x="990074" y="21590"/>
                      <a:pt x="988770" y="16510"/>
                      <a:pt x="983552" y="13970"/>
                    </a:cubicBezTo>
                    <a:cubicBezTo>
                      <a:pt x="984857" y="16510"/>
                      <a:pt x="988770" y="19050"/>
                      <a:pt x="983552" y="20320"/>
                    </a:cubicBezTo>
                    <a:cubicBezTo>
                      <a:pt x="980943" y="20320"/>
                      <a:pt x="982248" y="16510"/>
                      <a:pt x="978334" y="15240"/>
                    </a:cubicBezTo>
                    <a:cubicBezTo>
                      <a:pt x="977030" y="22860"/>
                      <a:pt x="970508" y="26670"/>
                      <a:pt x="962681" y="22860"/>
                    </a:cubicBezTo>
                    <a:cubicBezTo>
                      <a:pt x="962681" y="21590"/>
                      <a:pt x="962681" y="20320"/>
                      <a:pt x="963985" y="20320"/>
                    </a:cubicBezTo>
                    <a:cubicBezTo>
                      <a:pt x="962681" y="21590"/>
                      <a:pt x="961377" y="22860"/>
                      <a:pt x="958768" y="21590"/>
                    </a:cubicBezTo>
                    <a:lnTo>
                      <a:pt x="960072" y="13970"/>
                    </a:lnTo>
                    <a:lnTo>
                      <a:pt x="953550" y="21590"/>
                    </a:lnTo>
                    <a:cubicBezTo>
                      <a:pt x="949637" y="19050"/>
                      <a:pt x="943114" y="25400"/>
                      <a:pt x="944419" y="20320"/>
                    </a:cubicBezTo>
                    <a:lnTo>
                      <a:pt x="947028" y="19050"/>
                    </a:lnTo>
                    <a:lnTo>
                      <a:pt x="917025" y="16510"/>
                    </a:lnTo>
                    <a:lnTo>
                      <a:pt x="917025" y="10160"/>
                    </a:lnTo>
                    <a:cubicBezTo>
                      <a:pt x="913112" y="21590"/>
                      <a:pt x="900068" y="8890"/>
                      <a:pt x="901372" y="20320"/>
                    </a:cubicBezTo>
                    <a:cubicBezTo>
                      <a:pt x="896154" y="13970"/>
                      <a:pt x="879196" y="24130"/>
                      <a:pt x="881805" y="11430"/>
                    </a:cubicBezTo>
                    <a:cubicBezTo>
                      <a:pt x="862239" y="10160"/>
                      <a:pt x="851803" y="22860"/>
                      <a:pt x="827019" y="16510"/>
                    </a:cubicBezTo>
                    <a:cubicBezTo>
                      <a:pt x="817887" y="6350"/>
                      <a:pt x="794407" y="8890"/>
                      <a:pt x="778754" y="7620"/>
                    </a:cubicBezTo>
                    <a:cubicBezTo>
                      <a:pt x="748752" y="12700"/>
                      <a:pt x="729185" y="16510"/>
                      <a:pt x="697879" y="19050"/>
                    </a:cubicBezTo>
                    <a:cubicBezTo>
                      <a:pt x="679616" y="3810"/>
                      <a:pt x="650918" y="24130"/>
                      <a:pt x="631352" y="15240"/>
                    </a:cubicBezTo>
                    <a:lnTo>
                      <a:pt x="626134" y="21590"/>
                    </a:lnTo>
                    <a:cubicBezTo>
                      <a:pt x="613090" y="11430"/>
                      <a:pt x="592218" y="24130"/>
                      <a:pt x="573956" y="13970"/>
                    </a:cubicBezTo>
                    <a:cubicBezTo>
                      <a:pt x="568738" y="16510"/>
                      <a:pt x="567434" y="17780"/>
                      <a:pt x="566129" y="17780"/>
                    </a:cubicBezTo>
                    <a:cubicBezTo>
                      <a:pt x="567434" y="17780"/>
                      <a:pt x="568738" y="19050"/>
                      <a:pt x="568738" y="22860"/>
                    </a:cubicBezTo>
                    <a:cubicBezTo>
                      <a:pt x="563521" y="20320"/>
                      <a:pt x="553085" y="24130"/>
                      <a:pt x="553085" y="16510"/>
                    </a:cubicBezTo>
                    <a:lnTo>
                      <a:pt x="554389" y="15240"/>
                    </a:lnTo>
                    <a:cubicBezTo>
                      <a:pt x="555694" y="7620"/>
                      <a:pt x="538736" y="19050"/>
                      <a:pt x="532214" y="12700"/>
                    </a:cubicBezTo>
                    <a:lnTo>
                      <a:pt x="534823" y="20320"/>
                    </a:lnTo>
                    <a:lnTo>
                      <a:pt x="524387" y="19050"/>
                    </a:lnTo>
                    <a:lnTo>
                      <a:pt x="526996" y="17780"/>
                    </a:lnTo>
                    <a:cubicBezTo>
                      <a:pt x="482645" y="35560"/>
                      <a:pt x="463078" y="10160"/>
                      <a:pt x="421336" y="26670"/>
                    </a:cubicBezTo>
                    <a:cubicBezTo>
                      <a:pt x="426554" y="17780"/>
                      <a:pt x="413509" y="31750"/>
                      <a:pt x="412205" y="21590"/>
                    </a:cubicBezTo>
                    <a:cubicBezTo>
                      <a:pt x="401769" y="8890"/>
                      <a:pt x="392638" y="24130"/>
                      <a:pt x="384812" y="27940"/>
                    </a:cubicBezTo>
                    <a:lnTo>
                      <a:pt x="384812" y="29210"/>
                    </a:lnTo>
                    <a:lnTo>
                      <a:pt x="370463" y="27940"/>
                    </a:lnTo>
                    <a:cubicBezTo>
                      <a:pt x="379594" y="15240"/>
                      <a:pt x="360027" y="38100"/>
                      <a:pt x="367854" y="27940"/>
                    </a:cubicBezTo>
                    <a:cubicBezTo>
                      <a:pt x="328720" y="19050"/>
                      <a:pt x="277847" y="27940"/>
                      <a:pt x="233496" y="24130"/>
                    </a:cubicBezTo>
                    <a:lnTo>
                      <a:pt x="236105" y="27940"/>
                    </a:lnTo>
                    <a:cubicBezTo>
                      <a:pt x="224365" y="27940"/>
                      <a:pt x="210016" y="31750"/>
                      <a:pt x="202189" y="26670"/>
                    </a:cubicBezTo>
                    <a:cubicBezTo>
                      <a:pt x="193058" y="21590"/>
                      <a:pt x="182622" y="34290"/>
                      <a:pt x="180014" y="35560"/>
                    </a:cubicBezTo>
                    <a:cubicBezTo>
                      <a:pt x="170882" y="40640"/>
                      <a:pt x="161751" y="30480"/>
                      <a:pt x="165665" y="30480"/>
                    </a:cubicBezTo>
                    <a:cubicBezTo>
                      <a:pt x="155229" y="31750"/>
                      <a:pt x="146098" y="43180"/>
                      <a:pt x="131749" y="38100"/>
                    </a:cubicBezTo>
                    <a:cubicBezTo>
                      <a:pt x="126531" y="27940"/>
                      <a:pt x="92616" y="48260"/>
                      <a:pt x="92616" y="36830"/>
                    </a:cubicBezTo>
                    <a:lnTo>
                      <a:pt x="92616" y="38100"/>
                    </a:lnTo>
                    <a:cubicBezTo>
                      <a:pt x="74353" y="29210"/>
                      <a:pt x="57396" y="43180"/>
                      <a:pt x="39133" y="35560"/>
                    </a:cubicBezTo>
                    <a:cubicBezTo>
                      <a:pt x="39133" y="35560"/>
                      <a:pt x="39133" y="34290"/>
                      <a:pt x="40438" y="34290"/>
                    </a:cubicBezTo>
                    <a:lnTo>
                      <a:pt x="0" y="69850"/>
                    </a:lnTo>
                    <a:lnTo>
                      <a:pt x="11740" y="109220"/>
                    </a:lnTo>
                    <a:lnTo>
                      <a:pt x="45656" y="140970"/>
                    </a:lnTo>
                    <a:lnTo>
                      <a:pt x="138271" y="134620"/>
                    </a:lnTo>
                    <a:lnTo>
                      <a:pt x="212625" y="147320"/>
                    </a:lnTo>
                    <a:lnTo>
                      <a:pt x="392638" y="142240"/>
                    </a:lnTo>
                    <a:lnTo>
                      <a:pt x="405683" y="133350"/>
                    </a:lnTo>
                    <a:cubicBezTo>
                      <a:pt x="440903" y="148590"/>
                      <a:pt x="486558" y="130810"/>
                      <a:pt x="524387" y="142240"/>
                    </a:cubicBezTo>
                    <a:lnTo>
                      <a:pt x="525692" y="134620"/>
                    </a:lnTo>
                    <a:cubicBezTo>
                      <a:pt x="536127" y="134620"/>
                      <a:pt x="536127" y="138430"/>
                      <a:pt x="538736" y="139700"/>
                    </a:cubicBezTo>
                    <a:cubicBezTo>
                      <a:pt x="639178" y="138430"/>
                      <a:pt x="742230" y="128270"/>
                      <a:pt x="832236" y="137160"/>
                    </a:cubicBezTo>
                    <a:cubicBezTo>
                      <a:pt x="841368" y="142240"/>
                      <a:pt x="867456" y="139700"/>
                      <a:pt x="873979" y="144780"/>
                    </a:cubicBezTo>
                    <a:cubicBezTo>
                      <a:pt x="902676" y="135890"/>
                      <a:pt x="933983" y="135890"/>
                      <a:pt x="963985" y="137160"/>
                    </a:cubicBezTo>
                    <a:lnTo>
                      <a:pt x="962681" y="138430"/>
                    </a:lnTo>
                    <a:lnTo>
                      <a:pt x="977030" y="137160"/>
                    </a:lnTo>
                    <a:lnTo>
                      <a:pt x="977030" y="139700"/>
                    </a:lnTo>
                    <a:cubicBezTo>
                      <a:pt x="992683" y="133350"/>
                      <a:pt x="1017468" y="139700"/>
                      <a:pt x="1035730" y="142240"/>
                    </a:cubicBezTo>
                    <a:lnTo>
                      <a:pt x="1034426" y="143510"/>
                    </a:lnTo>
                    <a:cubicBezTo>
                      <a:pt x="1145303" y="144780"/>
                      <a:pt x="1248355" y="130810"/>
                      <a:pt x="1359232" y="140970"/>
                    </a:cubicBezTo>
                    <a:cubicBezTo>
                      <a:pt x="1410106" y="153670"/>
                      <a:pt x="1470110" y="135890"/>
                      <a:pt x="1528810" y="146050"/>
                    </a:cubicBezTo>
                    <a:cubicBezTo>
                      <a:pt x="1539246" y="153670"/>
                      <a:pt x="1659255" y="147320"/>
                      <a:pt x="1669691" y="144780"/>
                    </a:cubicBezTo>
                    <a:lnTo>
                      <a:pt x="1655342" y="135890"/>
                    </a:lnTo>
                    <a:cubicBezTo>
                      <a:pt x="1699693" y="132080"/>
                      <a:pt x="1720564" y="140970"/>
                      <a:pt x="1758393" y="133350"/>
                    </a:cubicBezTo>
                    <a:lnTo>
                      <a:pt x="1755784" y="135890"/>
                    </a:lnTo>
                    <a:cubicBezTo>
                      <a:pt x="1761002" y="138430"/>
                      <a:pt x="1764915" y="116840"/>
                      <a:pt x="1824920" y="142240"/>
                    </a:cubicBezTo>
                    <a:lnTo>
                      <a:pt x="1824920" y="143510"/>
                    </a:lnTo>
                    <a:cubicBezTo>
                      <a:pt x="1827529" y="143510"/>
                      <a:pt x="1827529" y="140970"/>
                      <a:pt x="1831442" y="143510"/>
                    </a:cubicBezTo>
                    <a:lnTo>
                      <a:pt x="1821006" y="138430"/>
                    </a:lnTo>
                    <a:cubicBezTo>
                      <a:pt x="1827529" y="135890"/>
                      <a:pt x="1832746" y="132080"/>
                      <a:pt x="1841877" y="130810"/>
                    </a:cubicBezTo>
                    <a:cubicBezTo>
                      <a:pt x="1843182" y="132080"/>
                      <a:pt x="1844486" y="133350"/>
                      <a:pt x="1844486" y="134620"/>
                    </a:cubicBezTo>
                    <a:lnTo>
                      <a:pt x="1865357" y="133350"/>
                    </a:lnTo>
                    <a:lnTo>
                      <a:pt x="1871880" y="139700"/>
                    </a:lnTo>
                    <a:cubicBezTo>
                      <a:pt x="1878402" y="135890"/>
                      <a:pt x="1875793" y="124460"/>
                      <a:pt x="1892751" y="130810"/>
                    </a:cubicBezTo>
                    <a:cubicBezTo>
                      <a:pt x="1884924" y="119380"/>
                      <a:pt x="1900577" y="123190"/>
                      <a:pt x="1897969" y="119380"/>
                    </a:cubicBezTo>
                    <a:close/>
                    <a:moveTo>
                      <a:pt x="1599251" y="45720"/>
                    </a:moveTo>
                    <a:lnTo>
                      <a:pt x="1596642" y="40640"/>
                    </a:lnTo>
                    <a:lnTo>
                      <a:pt x="1599251" y="45720"/>
                    </a:lnTo>
                    <a:close/>
                    <a:moveTo>
                      <a:pt x="1755784" y="43180"/>
                    </a:moveTo>
                    <a:cubicBezTo>
                      <a:pt x="1749262" y="41910"/>
                      <a:pt x="1747957" y="43180"/>
                      <a:pt x="1749262" y="44450"/>
                    </a:cubicBezTo>
                    <a:cubicBezTo>
                      <a:pt x="1751871" y="44450"/>
                      <a:pt x="1754480" y="44450"/>
                      <a:pt x="1755784" y="43180"/>
                    </a:cubicBezTo>
                    <a:close/>
                    <a:moveTo>
                      <a:pt x="1895360" y="123190"/>
                    </a:moveTo>
                    <a:cubicBezTo>
                      <a:pt x="1897969" y="124460"/>
                      <a:pt x="1899273" y="125730"/>
                      <a:pt x="1901882" y="127000"/>
                    </a:cubicBezTo>
                    <a:cubicBezTo>
                      <a:pt x="1905795" y="127000"/>
                      <a:pt x="1904491" y="125730"/>
                      <a:pt x="1901882" y="123190"/>
                    </a:cubicBezTo>
                    <a:lnTo>
                      <a:pt x="1895360" y="123190"/>
                    </a:lnTo>
                    <a:close/>
                    <a:moveTo>
                      <a:pt x="1887533" y="81280"/>
                    </a:moveTo>
                    <a:cubicBezTo>
                      <a:pt x="1884924" y="82550"/>
                      <a:pt x="1884924" y="82550"/>
                      <a:pt x="1886229" y="83820"/>
                    </a:cubicBezTo>
                    <a:lnTo>
                      <a:pt x="1887533" y="81280"/>
                    </a:lnTo>
                    <a:close/>
                  </a:path>
                </a:pathLst>
              </a:custGeom>
              <a:solidFill>
                <a:srgbClr val="975030"/>
              </a:solidFill>
            </p:spPr>
          </p:sp>
        </p:grpSp>
        <p:sp>
          <p:nvSpPr>
            <p:cNvPr id="10" name="TextBox 10"/>
            <p:cNvSpPr txBox="1"/>
            <p:nvPr/>
          </p:nvSpPr>
          <p:spPr>
            <a:xfrm>
              <a:off x="7452311" y="-57150"/>
              <a:ext cx="6736177" cy="1345777"/>
            </a:xfrm>
            <a:prstGeom prst="rect">
              <a:avLst/>
            </a:prstGeom>
          </p:spPr>
          <p:txBody>
            <a:bodyPr lIns="0" tIns="0" rIns="0" bIns="0" rtlCol="0" anchor="t">
              <a:spAutoFit/>
            </a:bodyPr>
            <a:lstStyle/>
            <a:p>
              <a:pPr>
                <a:lnSpc>
                  <a:spcPts val="8320"/>
                </a:lnSpc>
              </a:pPr>
              <a:r>
                <a:rPr lang="en-US" sz="6400" spc="128">
                  <a:solidFill>
                    <a:srgbClr val="323232"/>
                  </a:solidFill>
                  <a:latin typeface="Lora"/>
                </a:rPr>
                <a:t>References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750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1276" r="35690"/>
          <a:stretch>
            <a:fillRect/>
          </a:stretch>
        </p:blipFill>
        <p:spPr>
          <a:xfrm>
            <a:off x="-288746" y="-502713"/>
            <a:ext cx="7280096" cy="11292425"/>
          </a:xfrm>
          <a:prstGeom prst="rect">
            <a:avLst/>
          </a:prstGeom>
        </p:spPr>
      </p:pic>
      <p:grpSp>
        <p:nvGrpSpPr>
          <p:cNvPr id="3" name="Group 3"/>
          <p:cNvGrpSpPr/>
          <p:nvPr/>
        </p:nvGrpSpPr>
        <p:grpSpPr>
          <a:xfrm>
            <a:off x="10001250" y="1004723"/>
            <a:ext cx="6238814" cy="8253577"/>
            <a:chOff x="0" y="0"/>
            <a:chExt cx="8318418" cy="11004769"/>
          </a:xfrm>
        </p:grpSpPr>
        <p:sp>
          <p:nvSpPr>
            <p:cNvPr id="4" name="TextBox 4"/>
            <p:cNvSpPr txBox="1"/>
            <p:nvPr/>
          </p:nvSpPr>
          <p:spPr>
            <a:xfrm>
              <a:off x="0" y="219075"/>
              <a:ext cx="8318418" cy="4251325"/>
            </a:xfrm>
            <a:prstGeom prst="rect">
              <a:avLst/>
            </a:prstGeom>
          </p:spPr>
          <p:txBody>
            <a:bodyPr lIns="0" tIns="0" rIns="0" bIns="0" rtlCol="0" anchor="t">
              <a:spAutoFit/>
            </a:bodyPr>
            <a:lstStyle/>
            <a:p>
              <a:pPr>
                <a:lnSpc>
                  <a:spcPts val="12000"/>
                </a:lnSpc>
              </a:pPr>
              <a:r>
                <a:rPr lang="en-US" sz="12000" spc="359">
                  <a:solidFill>
                    <a:srgbClr val="F5EEE8"/>
                  </a:solidFill>
                  <a:latin typeface="AC Fifindrel"/>
                </a:rPr>
                <a:t>Presentation Outline</a:t>
              </a:r>
            </a:p>
          </p:txBody>
        </p:sp>
        <p:sp>
          <p:nvSpPr>
            <p:cNvPr id="5" name="TextBox 5"/>
            <p:cNvSpPr txBox="1"/>
            <p:nvPr/>
          </p:nvSpPr>
          <p:spPr>
            <a:xfrm>
              <a:off x="0" y="5117050"/>
              <a:ext cx="8318418" cy="5887720"/>
            </a:xfrm>
            <a:prstGeom prst="rect">
              <a:avLst/>
            </a:prstGeom>
          </p:spPr>
          <p:txBody>
            <a:bodyPr lIns="0" tIns="0" rIns="0" bIns="0" rtlCol="0" anchor="t">
              <a:spAutoFit/>
            </a:bodyPr>
            <a:lstStyle/>
            <a:p>
              <a:pPr>
                <a:lnSpc>
                  <a:spcPts val="3900"/>
                </a:lnSpc>
              </a:pPr>
              <a:r>
                <a:rPr lang="en-US" sz="2600" spc="26">
                  <a:solidFill>
                    <a:srgbClr val="F5EEE8"/>
                  </a:solidFill>
                  <a:latin typeface="Lora"/>
                </a:rPr>
                <a:t>Project Objectives</a:t>
              </a:r>
            </a:p>
            <a:p>
              <a:pPr>
                <a:lnSpc>
                  <a:spcPts val="3900"/>
                </a:lnSpc>
              </a:pPr>
              <a:r>
                <a:rPr lang="en-US" sz="2600" spc="26">
                  <a:solidFill>
                    <a:srgbClr val="F5EEE8"/>
                  </a:solidFill>
                  <a:latin typeface="Lora"/>
                </a:rPr>
                <a:t>Problem Statements</a:t>
              </a:r>
            </a:p>
            <a:p>
              <a:pPr>
                <a:lnSpc>
                  <a:spcPts val="3900"/>
                </a:lnSpc>
              </a:pPr>
              <a:r>
                <a:rPr lang="en-US" sz="2600" spc="26">
                  <a:solidFill>
                    <a:srgbClr val="F5EEE8"/>
                  </a:solidFill>
                  <a:latin typeface="Lora"/>
                </a:rPr>
                <a:t>Literature Review</a:t>
              </a:r>
            </a:p>
            <a:p>
              <a:pPr>
                <a:lnSpc>
                  <a:spcPts val="3900"/>
                </a:lnSpc>
              </a:pPr>
              <a:r>
                <a:rPr lang="en-US" sz="2600" spc="26">
                  <a:solidFill>
                    <a:srgbClr val="F5EEE8"/>
                  </a:solidFill>
                  <a:latin typeface="Lora"/>
                </a:rPr>
                <a:t>Methodology</a:t>
              </a:r>
            </a:p>
            <a:p>
              <a:pPr>
                <a:lnSpc>
                  <a:spcPts val="3900"/>
                </a:lnSpc>
              </a:pPr>
              <a:r>
                <a:rPr lang="en-US" sz="2600" spc="26">
                  <a:solidFill>
                    <a:srgbClr val="F5EEE8"/>
                  </a:solidFill>
                  <a:latin typeface="Lora"/>
                </a:rPr>
                <a:t>Stakeholder Collaboration Proof</a:t>
              </a:r>
            </a:p>
            <a:p>
              <a:pPr>
                <a:lnSpc>
                  <a:spcPts val="3900"/>
                </a:lnSpc>
              </a:pPr>
              <a:r>
                <a:rPr lang="en-US" sz="2600" spc="26">
                  <a:solidFill>
                    <a:srgbClr val="F5EEE8"/>
                  </a:solidFill>
                  <a:latin typeface="Lora"/>
                </a:rPr>
                <a:t>Requirements</a:t>
              </a:r>
            </a:p>
            <a:p>
              <a:pPr>
                <a:lnSpc>
                  <a:spcPts val="3900"/>
                </a:lnSpc>
              </a:pPr>
              <a:r>
                <a:rPr lang="en-US" sz="2600" spc="26">
                  <a:solidFill>
                    <a:srgbClr val="F5EEE8"/>
                  </a:solidFill>
                  <a:latin typeface="Lora"/>
                </a:rPr>
                <a:t>Analysis &amp; Design</a:t>
              </a:r>
            </a:p>
            <a:p>
              <a:pPr>
                <a:lnSpc>
                  <a:spcPts val="3900"/>
                </a:lnSpc>
              </a:pPr>
              <a:r>
                <a:rPr lang="en-US" sz="2600" spc="26">
                  <a:solidFill>
                    <a:srgbClr val="F5EEE8"/>
                  </a:solidFill>
                  <a:latin typeface="Lora"/>
                </a:rPr>
                <a:t>Mastery of Tools</a:t>
              </a:r>
            </a:p>
            <a:p>
              <a:pPr>
                <a:lnSpc>
                  <a:spcPts val="3900"/>
                </a:lnSpc>
              </a:pPr>
              <a:r>
                <a:rPr lang="en-US" sz="2600" spc="26">
                  <a:solidFill>
                    <a:srgbClr val="F5EEE8"/>
                  </a:solidFill>
                  <a:latin typeface="Lora"/>
                </a:rPr>
                <a:t>References</a:t>
              </a:r>
            </a:p>
          </p:txBody>
        </p:sp>
      </p:grpSp>
      <p:sp>
        <p:nvSpPr>
          <p:cNvPr id="6" name="AutoShape 6"/>
          <p:cNvSpPr/>
          <p:nvPr/>
        </p:nvSpPr>
        <p:spPr>
          <a:xfrm>
            <a:off x="5981700" y="3448050"/>
            <a:ext cx="2019300" cy="38100"/>
          </a:xfrm>
          <a:prstGeom prst="rect">
            <a:avLst/>
          </a:prstGeom>
          <a:solidFill>
            <a:srgbClr val="F5EEE8"/>
          </a:solidFill>
        </p:spPr>
      </p:sp>
    </p:spTree>
    <p:extLst>
      <p:ext uri="{BB962C8B-B14F-4D97-AF65-F5344CB8AC3E}">
        <p14:creationId xmlns:p14="http://schemas.microsoft.com/office/powerpoint/2010/main" val="3096320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75030"/>
        </a:solidFill>
        <a:effectLst/>
      </p:bgPr>
    </p:bg>
    <p:spTree>
      <p:nvGrpSpPr>
        <p:cNvPr id="1" name=""/>
        <p:cNvGrpSpPr/>
        <p:nvPr/>
      </p:nvGrpSpPr>
      <p:grpSpPr>
        <a:xfrm>
          <a:off x="0" y="0"/>
          <a:ext cx="0" cy="0"/>
          <a:chOff x="0" y="0"/>
          <a:chExt cx="0" cy="0"/>
        </a:xfrm>
      </p:grpSpPr>
      <p:grpSp>
        <p:nvGrpSpPr>
          <p:cNvPr id="2" name="Group 2"/>
          <p:cNvGrpSpPr/>
          <p:nvPr/>
        </p:nvGrpSpPr>
        <p:grpSpPr>
          <a:xfrm>
            <a:off x="1585943" y="1274885"/>
            <a:ext cx="14649133" cy="7667631"/>
            <a:chOff x="0" y="0"/>
            <a:chExt cx="19532177" cy="10223507"/>
          </a:xfrm>
        </p:grpSpPr>
        <p:sp>
          <p:nvSpPr>
            <p:cNvPr id="3" name="TextBox 3"/>
            <p:cNvSpPr txBox="1"/>
            <p:nvPr/>
          </p:nvSpPr>
          <p:spPr>
            <a:xfrm>
              <a:off x="0" y="460382"/>
              <a:ext cx="6748877" cy="619125"/>
            </a:xfrm>
            <a:prstGeom prst="rect">
              <a:avLst/>
            </a:prstGeom>
          </p:spPr>
          <p:txBody>
            <a:bodyPr lIns="0" tIns="0" rIns="0" bIns="0" rtlCol="0" anchor="t">
              <a:spAutoFit/>
            </a:bodyPr>
            <a:lstStyle/>
            <a:p>
              <a:pPr>
                <a:lnSpc>
                  <a:spcPts val="3600"/>
                </a:lnSpc>
              </a:pPr>
              <a:r>
                <a:rPr lang="en-US" sz="3000" spc="179">
                  <a:solidFill>
                    <a:srgbClr val="F5EEE8"/>
                  </a:solidFill>
                  <a:latin typeface="Lora Bold"/>
                </a:rPr>
                <a:t>PROJECT OBJECTIVES</a:t>
              </a:r>
            </a:p>
          </p:txBody>
        </p:sp>
        <p:sp>
          <p:nvSpPr>
            <p:cNvPr id="4" name="TextBox 4"/>
            <p:cNvSpPr txBox="1"/>
            <p:nvPr/>
          </p:nvSpPr>
          <p:spPr>
            <a:xfrm>
              <a:off x="0" y="2094914"/>
              <a:ext cx="10633710" cy="6050280"/>
            </a:xfrm>
            <a:prstGeom prst="rect">
              <a:avLst/>
            </a:prstGeom>
          </p:spPr>
          <p:txBody>
            <a:bodyPr lIns="0" tIns="0" rIns="0" bIns="0" rtlCol="0" anchor="t">
              <a:spAutoFit/>
            </a:bodyPr>
            <a:lstStyle/>
            <a:p>
              <a:pPr marL="396240" lvl="1" indent="-198120">
                <a:lnSpc>
                  <a:spcPts val="3600"/>
                </a:lnSpc>
                <a:buFont typeface="Arial"/>
                <a:buChar char="•"/>
              </a:pPr>
              <a:r>
                <a:rPr lang="en-US" sz="2400" spc="24">
                  <a:solidFill>
                    <a:srgbClr val="F5EEE8"/>
                  </a:solidFill>
                  <a:latin typeface="Arimo"/>
                </a:rPr>
                <a:t>To find out the wo</a:t>
              </a:r>
              <a:r>
                <a:rPr lang="en-US" sz="2400" spc="24">
                  <a:solidFill>
                    <a:srgbClr val="F5EEE8"/>
                  </a:solidFill>
                  <a:latin typeface="Lora"/>
                </a:rPr>
                <a:t>rkflow of activity management in primary school.</a:t>
              </a:r>
            </a:p>
            <a:p>
              <a:pPr marL="396240" lvl="1" indent="-198120">
                <a:lnSpc>
                  <a:spcPts val="3600"/>
                </a:lnSpc>
                <a:buFont typeface="Arial"/>
                <a:buChar char="•"/>
              </a:pPr>
              <a:r>
                <a:rPr lang="en-US" sz="2400" spc="24">
                  <a:solidFill>
                    <a:srgbClr val="F5EEE8"/>
                  </a:solidFill>
                  <a:latin typeface="Lora"/>
                </a:rPr>
                <a:t>To develop a web application that allows the staff to manage their leaves and keep track their task</a:t>
              </a:r>
            </a:p>
            <a:p>
              <a:pPr marL="396240" lvl="1" indent="-198120">
                <a:lnSpc>
                  <a:spcPts val="3600"/>
                </a:lnSpc>
                <a:buFont typeface="Arial"/>
                <a:buChar char="•"/>
              </a:pPr>
              <a:r>
                <a:rPr lang="en-US" sz="2400" spc="24">
                  <a:solidFill>
                    <a:srgbClr val="F5EEE8"/>
                  </a:solidFill>
                  <a:latin typeface="Lora"/>
                </a:rPr>
                <a:t>To provide a platform for staff recording either meeting or non-meeting tasks.     </a:t>
              </a:r>
            </a:p>
            <a:p>
              <a:pPr marL="396240" lvl="1" indent="-198120">
                <a:lnSpc>
                  <a:spcPts val="3600"/>
                </a:lnSpc>
                <a:buFont typeface="Arial"/>
                <a:buChar char="•"/>
              </a:pPr>
              <a:r>
                <a:rPr lang="en-US" sz="2400" spc="24">
                  <a:solidFill>
                    <a:srgbClr val="F5EEE8"/>
                  </a:solidFill>
                  <a:latin typeface="Lora"/>
                </a:rPr>
                <a:t>To formulate an application that would help the staff prioritize their daily activities and tasks.</a:t>
              </a:r>
            </a:p>
            <a:p>
              <a:pPr marL="396240" lvl="1" indent="-198120">
                <a:lnSpc>
                  <a:spcPts val="3600"/>
                </a:lnSpc>
                <a:buFont typeface="Arial"/>
                <a:buChar char="•"/>
              </a:pPr>
              <a:r>
                <a:rPr lang="en-US" sz="2400" spc="24">
                  <a:solidFill>
                    <a:srgbClr val="F5EEE8"/>
                  </a:solidFill>
                  <a:latin typeface="Lora"/>
                </a:rPr>
                <a:t>To analyse the necessity of the application among staff in primary school.</a:t>
              </a:r>
            </a:p>
          </p:txBody>
        </p:sp>
        <p:sp>
          <p:nvSpPr>
            <p:cNvPr id="5" name="AutoShape 5"/>
            <p:cNvSpPr/>
            <p:nvPr/>
          </p:nvSpPr>
          <p:spPr>
            <a:xfrm>
              <a:off x="13801530" y="0"/>
              <a:ext cx="5730647" cy="9614892"/>
            </a:xfrm>
            <a:prstGeom prst="rect">
              <a:avLst/>
            </a:prstGeom>
            <a:solidFill>
              <a:srgbClr val="D6BAAE">
                <a:alpha val="40784"/>
              </a:srgbClr>
            </a:solidFill>
          </p:spPr>
        </p:sp>
        <p:pic>
          <p:nvPicPr>
            <p:cNvPr id="6" name="Picture 6"/>
            <p:cNvPicPr>
              <a:picLocks noChangeAspect="1"/>
            </p:cNvPicPr>
            <p:nvPr/>
          </p:nvPicPr>
          <p:blipFill>
            <a:blip r:embed="rId2"/>
            <a:srcRect l="29248" r="29248"/>
            <a:stretch>
              <a:fillRect/>
            </a:stretch>
          </p:blipFill>
          <p:spPr>
            <a:xfrm>
              <a:off x="12310110" y="469907"/>
              <a:ext cx="6746851" cy="9753600"/>
            </a:xfrm>
            <a:prstGeom prst="rect">
              <a:avLst/>
            </a:prstGeom>
          </p:spPr>
        </p:pic>
        <p:sp>
          <p:nvSpPr>
            <p:cNvPr id="7" name="AutoShape 7"/>
            <p:cNvSpPr/>
            <p:nvPr/>
          </p:nvSpPr>
          <p:spPr>
            <a:xfrm>
              <a:off x="10633710" y="9105907"/>
              <a:ext cx="2692400" cy="50800"/>
            </a:xfrm>
            <a:prstGeom prst="rect">
              <a:avLst/>
            </a:prstGeom>
            <a:solidFill>
              <a:srgbClr val="F5EEE8"/>
            </a:solid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6BAA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143000"/>
            <a:ext cx="16551194" cy="10814830"/>
            <a:chOff x="0" y="0"/>
            <a:chExt cx="22068259" cy="14419774"/>
          </a:xfrm>
        </p:grpSpPr>
        <p:sp>
          <p:nvSpPr>
            <p:cNvPr id="3" name="TextBox 3"/>
            <p:cNvSpPr txBox="1"/>
            <p:nvPr/>
          </p:nvSpPr>
          <p:spPr>
            <a:xfrm>
              <a:off x="12645869" y="6365875"/>
              <a:ext cx="9422390" cy="4251325"/>
            </a:xfrm>
            <a:prstGeom prst="rect">
              <a:avLst/>
            </a:prstGeom>
          </p:spPr>
          <p:txBody>
            <a:bodyPr lIns="0" tIns="0" rIns="0" bIns="0" rtlCol="0" anchor="t">
              <a:spAutoFit/>
            </a:bodyPr>
            <a:lstStyle/>
            <a:p>
              <a:pPr algn="ctr">
                <a:lnSpc>
                  <a:spcPts val="12000"/>
                </a:lnSpc>
              </a:pPr>
              <a:r>
                <a:rPr lang="en-US" sz="12000" spc="359">
                  <a:solidFill>
                    <a:srgbClr val="323232"/>
                  </a:solidFill>
                  <a:latin typeface="AC Fifindrel"/>
                </a:rPr>
                <a:t>Problem Statement</a:t>
              </a:r>
            </a:p>
          </p:txBody>
        </p:sp>
        <p:sp>
          <p:nvSpPr>
            <p:cNvPr id="4" name="TextBox 4"/>
            <p:cNvSpPr txBox="1"/>
            <p:nvPr/>
          </p:nvSpPr>
          <p:spPr>
            <a:xfrm>
              <a:off x="0" y="4640842"/>
              <a:ext cx="12645869" cy="1783080"/>
            </a:xfrm>
            <a:prstGeom prst="rect">
              <a:avLst/>
            </a:prstGeom>
          </p:spPr>
          <p:txBody>
            <a:bodyPr lIns="0" tIns="0" rIns="0" bIns="0" rtlCol="0" anchor="t">
              <a:spAutoFit/>
            </a:bodyPr>
            <a:lstStyle/>
            <a:p>
              <a:pPr marL="396240" lvl="1" indent="-198120" algn="just">
                <a:lnSpc>
                  <a:spcPts val="3600"/>
                </a:lnSpc>
                <a:buFont typeface="Arial"/>
                <a:buChar char="•"/>
              </a:pPr>
              <a:r>
                <a:rPr lang="en-US" sz="2400" spc="24">
                  <a:solidFill>
                    <a:srgbClr val="323232"/>
                  </a:solidFill>
                  <a:latin typeface="Arimo"/>
                </a:rPr>
                <a:t>Heavy t</a:t>
              </a:r>
              <a:r>
                <a:rPr lang="en-US" sz="2400" spc="24">
                  <a:solidFill>
                    <a:srgbClr val="323232"/>
                  </a:solidFill>
                  <a:latin typeface="Lora"/>
                </a:rPr>
                <a:t>raffic of messages in WhatsApp or Telegram subsequently the teacher fails to notice some of the meeting invitations.</a:t>
              </a:r>
            </a:p>
          </p:txBody>
        </p:sp>
        <p:sp>
          <p:nvSpPr>
            <p:cNvPr id="5" name="TextBox 5"/>
            <p:cNvSpPr txBox="1"/>
            <p:nvPr/>
          </p:nvSpPr>
          <p:spPr>
            <a:xfrm>
              <a:off x="0" y="2359660"/>
              <a:ext cx="12645869" cy="1783080"/>
            </a:xfrm>
            <a:prstGeom prst="rect">
              <a:avLst/>
            </a:prstGeom>
          </p:spPr>
          <p:txBody>
            <a:bodyPr lIns="0" tIns="0" rIns="0" bIns="0" rtlCol="0" anchor="t">
              <a:spAutoFit/>
            </a:bodyPr>
            <a:lstStyle/>
            <a:p>
              <a:pPr marL="396240" lvl="1" indent="-198120" algn="just">
                <a:lnSpc>
                  <a:spcPts val="3600"/>
                </a:lnSpc>
                <a:buFont typeface="Arial"/>
                <a:buChar char="•"/>
              </a:pPr>
              <a:r>
                <a:rPr lang="en-US" sz="2400" spc="24">
                  <a:solidFill>
                    <a:srgbClr val="323232"/>
                  </a:solidFill>
                  <a:latin typeface="Arimo"/>
                </a:rPr>
                <a:t>School do</a:t>
              </a:r>
              <a:r>
                <a:rPr lang="en-US" sz="2400" spc="24">
                  <a:solidFill>
                    <a:srgbClr val="323232"/>
                  </a:solidFill>
                  <a:latin typeface="Lora"/>
                </a:rPr>
                <a:t>es not have a proper platform for activity management that consist of task management, meeting management and leave management.</a:t>
              </a:r>
            </a:p>
          </p:txBody>
        </p:sp>
        <p:sp>
          <p:nvSpPr>
            <p:cNvPr id="6" name="AutoShape 6"/>
            <p:cNvSpPr/>
            <p:nvPr/>
          </p:nvSpPr>
          <p:spPr>
            <a:xfrm>
              <a:off x="16992600" y="0"/>
              <a:ext cx="50800" cy="2895600"/>
            </a:xfrm>
            <a:prstGeom prst="rect">
              <a:avLst/>
            </a:prstGeom>
            <a:solidFill>
              <a:srgbClr val="323232"/>
            </a:solidFill>
          </p:spPr>
        </p:sp>
        <p:sp>
          <p:nvSpPr>
            <p:cNvPr id="7" name="TextBox 7"/>
            <p:cNvSpPr txBox="1"/>
            <p:nvPr/>
          </p:nvSpPr>
          <p:spPr>
            <a:xfrm>
              <a:off x="0" y="6995160"/>
              <a:ext cx="12645869" cy="2392680"/>
            </a:xfrm>
            <a:prstGeom prst="rect">
              <a:avLst/>
            </a:prstGeom>
          </p:spPr>
          <p:txBody>
            <a:bodyPr lIns="0" tIns="0" rIns="0" bIns="0" rtlCol="0" anchor="t">
              <a:spAutoFit/>
            </a:bodyPr>
            <a:lstStyle/>
            <a:p>
              <a:pPr marL="396240" lvl="1" indent="-198120" algn="just">
                <a:lnSpc>
                  <a:spcPts val="3600"/>
                </a:lnSpc>
                <a:buFont typeface="Arial"/>
                <a:buChar char="•"/>
              </a:pPr>
              <a:r>
                <a:rPr lang="en-US" sz="2400" spc="24">
                  <a:solidFill>
                    <a:srgbClr val="323232"/>
                  </a:solidFill>
                  <a:latin typeface="Arimo"/>
                </a:rPr>
                <a:t>Current hourly leave attendance syst</a:t>
              </a:r>
              <a:r>
                <a:rPr lang="en-US" sz="2400" spc="24">
                  <a:solidFill>
                    <a:srgbClr val="323232"/>
                  </a:solidFill>
                  <a:latin typeface="Lora"/>
                </a:rPr>
                <a:t>em is not reliable as it requires the teachers to manually log their attendance in the book. This interrupt meeting inviter from checking the availability of teachers due to scatter of daily attendance log.</a:t>
              </a:r>
            </a:p>
          </p:txBody>
        </p:sp>
        <p:sp>
          <p:nvSpPr>
            <p:cNvPr id="8" name="TextBox 8"/>
            <p:cNvSpPr txBox="1"/>
            <p:nvPr/>
          </p:nvSpPr>
          <p:spPr>
            <a:xfrm>
              <a:off x="0" y="10081260"/>
              <a:ext cx="12645869" cy="1783080"/>
            </a:xfrm>
            <a:prstGeom prst="rect">
              <a:avLst/>
            </a:prstGeom>
          </p:spPr>
          <p:txBody>
            <a:bodyPr lIns="0" tIns="0" rIns="0" bIns="0" rtlCol="0" anchor="t">
              <a:spAutoFit/>
            </a:bodyPr>
            <a:lstStyle/>
            <a:p>
              <a:pPr marL="396240" lvl="1" indent="-198120" algn="just">
                <a:lnSpc>
                  <a:spcPts val="3600"/>
                </a:lnSpc>
                <a:buFont typeface="Arial"/>
                <a:buChar char="•"/>
              </a:pPr>
              <a:r>
                <a:rPr lang="en-US" sz="2400" spc="24">
                  <a:solidFill>
                    <a:srgbClr val="323232"/>
                  </a:solidFill>
                  <a:latin typeface="Arimo"/>
                </a:rPr>
                <a:t>Unsyst</a:t>
              </a:r>
              <a:r>
                <a:rPr lang="en-US" sz="2400" spc="24">
                  <a:solidFill>
                    <a:srgbClr val="323232"/>
                  </a:solidFill>
                  <a:latin typeface="Lora"/>
                </a:rPr>
                <a:t>ematic leave application as unavailable of notification to principal when leave application made by staff. Requires to manually notify the principal for approval.</a:t>
              </a:r>
            </a:p>
          </p:txBody>
        </p:sp>
        <p:sp>
          <p:nvSpPr>
            <p:cNvPr id="9" name="TextBox 9"/>
            <p:cNvSpPr txBox="1"/>
            <p:nvPr/>
          </p:nvSpPr>
          <p:spPr>
            <a:xfrm>
              <a:off x="0" y="12636694"/>
              <a:ext cx="12645869" cy="1783080"/>
            </a:xfrm>
            <a:prstGeom prst="rect">
              <a:avLst/>
            </a:prstGeom>
          </p:spPr>
          <p:txBody>
            <a:bodyPr lIns="0" tIns="0" rIns="0" bIns="0" rtlCol="0" anchor="t">
              <a:spAutoFit/>
            </a:bodyPr>
            <a:lstStyle/>
            <a:p>
              <a:pPr marL="396240" lvl="1" indent="-198120" algn="just">
                <a:lnSpc>
                  <a:spcPts val="3600"/>
                </a:lnSpc>
                <a:buFont typeface="Arial"/>
                <a:buChar char="•"/>
              </a:pPr>
              <a:r>
                <a:rPr lang="en-US" sz="2400" spc="24">
                  <a:solidFill>
                    <a:srgbClr val="323232"/>
                  </a:solidFill>
                  <a:latin typeface="Arimo"/>
                </a:rPr>
                <a:t>Unbalance tasks distribution among staff as the t</a:t>
              </a:r>
              <a:r>
                <a:rPr lang="en-US" sz="2400" spc="24">
                  <a:solidFill>
                    <a:srgbClr val="323232"/>
                  </a:solidFill>
                  <a:latin typeface="Lora"/>
                </a:rPr>
                <a:t>ask are blindly given without considering existing number of tasks, difficulty and duration of completing the tasks.</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EEE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50430" b="28631"/>
          <a:stretch>
            <a:fillRect/>
          </a:stretch>
        </p:blipFill>
        <p:spPr>
          <a:xfrm>
            <a:off x="-815569" y="-361950"/>
            <a:ext cx="19919138" cy="2781300"/>
          </a:xfrm>
          <a:prstGeom prst="rect">
            <a:avLst/>
          </a:prstGeom>
        </p:spPr>
      </p:pic>
      <p:sp>
        <p:nvSpPr>
          <p:cNvPr id="3" name="TextBox 3"/>
          <p:cNvSpPr txBox="1"/>
          <p:nvPr/>
        </p:nvSpPr>
        <p:spPr>
          <a:xfrm>
            <a:off x="2785092" y="4638939"/>
            <a:ext cx="12679716" cy="1009122"/>
          </a:xfrm>
          <a:prstGeom prst="rect">
            <a:avLst/>
          </a:prstGeom>
        </p:spPr>
        <p:txBody>
          <a:bodyPr wrap="square" lIns="0" tIns="0" rIns="0" bIns="0" rtlCol="0" anchor="t">
            <a:spAutoFit/>
          </a:bodyPr>
          <a:lstStyle/>
          <a:p>
            <a:pPr algn="ctr">
              <a:lnSpc>
                <a:spcPts val="8320"/>
              </a:lnSpc>
            </a:pPr>
            <a:r>
              <a:rPr lang="en-US" sz="6400" u="sng" spc="128" dirty="0">
                <a:solidFill>
                  <a:schemeClr val="tx1">
                    <a:lumMod val="75000"/>
                    <a:lumOff val="25000"/>
                  </a:schemeClr>
                </a:solidFill>
                <a:latin typeface="Lora"/>
                <a:hlinkClick r:id="rId3">
                  <a:extLst>
                    <a:ext uri="{A12FA001-AC4F-418D-AE19-62706E023703}">
                      <ahyp:hlinkClr xmlns:ahyp="http://schemas.microsoft.com/office/drawing/2018/hyperlinkcolor" val="tx"/>
                    </a:ext>
                  </a:extLst>
                </a:hlinkClick>
              </a:rPr>
              <a:t>LINK TO LITERATURE REVIEW</a:t>
            </a:r>
            <a:endParaRPr lang="en-US" sz="6400" u="sng" spc="128" dirty="0">
              <a:solidFill>
                <a:schemeClr val="tx1">
                  <a:lumMod val="75000"/>
                  <a:lumOff val="25000"/>
                </a:schemeClr>
              </a:solidFill>
              <a:latin typeface="Lora"/>
            </a:endParaRPr>
          </a:p>
        </p:txBody>
      </p:sp>
      <p:sp>
        <p:nvSpPr>
          <p:cNvPr id="4" name="AutoShape 4"/>
          <p:cNvSpPr/>
          <p:nvPr/>
        </p:nvSpPr>
        <p:spPr>
          <a:xfrm>
            <a:off x="9124950" y="9258300"/>
            <a:ext cx="38100" cy="2171700"/>
          </a:xfrm>
          <a:prstGeom prst="rect">
            <a:avLst/>
          </a:prstGeom>
          <a:solidFill>
            <a:srgbClr val="323232"/>
          </a:solid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EEE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9994396"/>
            <a:chOff x="0" y="0"/>
            <a:chExt cx="24384000" cy="13325861"/>
          </a:xfrm>
        </p:grpSpPr>
        <p:sp>
          <p:nvSpPr>
            <p:cNvPr id="3" name="TextBox 3"/>
            <p:cNvSpPr txBox="1"/>
            <p:nvPr/>
          </p:nvSpPr>
          <p:spPr>
            <a:xfrm>
              <a:off x="16683207" y="6097621"/>
              <a:ext cx="6329193" cy="6014325"/>
            </a:xfrm>
            <a:prstGeom prst="rect">
              <a:avLst/>
            </a:prstGeom>
          </p:spPr>
          <p:txBody>
            <a:bodyPr lIns="0" tIns="0" rIns="0" bIns="0" rtlCol="0" anchor="t">
              <a:spAutoFit/>
            </a:bodyPr>
            <a:lstStyle/>
            <a:p>
              <a:pPr marL="396240" lvl="1" indent="-198120" algn="just">
                <a:lnSpc>
                  <a:spcPts val="3599"/>
                </a:lnSpc>
                <a:buFont typeface="Arial"/>
                <a:buChar char="•"/>
              </a:pPr>
              <a:r>
                <a:rPr lang="en-US" sz="2400" spc="24">
                  <a:solidFill>
                    <a:srgbClr val="323232"/>
                  </a:solidFill>
                  <a:latin typeface="Arimo"/>
                </a:rPr>
                <a:t>A meeting management s</a:t>
              </a:r>
              <a:r>
                <a:rPr lang="en-US" sz="2400" spc="24">
                  <a:solidFill>
                    <a:srgbClr val="323232"/>
                  </a:solidFill>
                  <a:latin typeface="Lora"/>
                </a:rPr>
                <a:t>oftware </a:t>
              </a:r>
            </a:p>
            <a:p>
              <a:pPr marL="396240" lvl="1" indent="-198120" algn="just">
                <a:lnSpc>
                  <a:spcPts val="3599"/>
                </a:lnSpc>
                <a:buFont typeface="Arial"/>
                <a:buChar char="•"/>
              </a:pPr>
              <a:r>
                <a:rPr lang="en-US" sz="2399" spc="23">
                  <a:solidFill>
                    <a:srgbClr val="323232"/>
                  </a:solidFill>
                  <a:latin typeface="Lora"/>
                </a:rPr>
                <a:t>A</a:t>
              </a:r>
              <a:r>
                <a:rPr lang="en-US" sz="2400" spc="24">
                  <a:solidFill>
                    <a:srgbClr val="323232"/>
                  </a:solidFill>
                  <a:latin typeface="Lora"/>
                </a:rPr>
                <a:t>llow user to manage meeting steps from pre meeting to post meeting. </a:t>
              </a:r>
            </a:p>
            <a:p>
              <a:pPr marL="396240" lvl="1" indent="-198120" algn="just">
                <a:lnSpc>
                  <a:spcPts val="3600"/>
                </a:lnSpc>
                <a:buFont typeface="Arial"/>
                <a:buChar char="•"/>
              </a:pPr>
              <a:r>
                <a:rPr lang="en-US" sz="2399" spc="23">
                  <a:solidFill>
                    <a:srgbClr val="323232"/>
                  </a:solidFill>
                  <a:latin typeface="Lora"/>
                </a:rPr>
                <a:t>L</a:t>
              </a:r>
              <a:r>
                <a:rPr lang="en-US" sz="2400" spc="24">
                  <a:solidFill>
                    <a:srgbClr val="323232"/>
                  </a:solidFill>
                  <a:latin typeface="Lora"/>
                </a:rPr>
                <a:t>ets user create an agenda, </a:t>
              </a:r>
              <a:r>
                <a:rPr lang="en-US" sz="2399" spc="23">
                  <a:solidFill>
                    <a:srgbClr val="323232"/>
                  </a:solidFill>
                  <a:latin typeface="Lora"/>
                </a:rPr>
                <a:t>sch</a:t>
              </a:r>
              <a:r>
                <a:rPr lang="en-US" sz="2400" spc="24">
                  <a:solidFill>
                    <a:srgbClr val="323232"/>
                  </a:solidFill>
                  <a:latin typeface="Lora"/>
                </a:rPr>
                <a:t>edule meetings, invitation management, task assignment and meeting minutes management.</a:t>
              </a:r>
            </a:p>
          </p:txBody>
        </p:sp>
        <p:pic>
          <p:nvPicPr>
            <p:cNvPr id="4" name="Picture 4"/>
            <p:cNvPicPr>
              <a:picLocks noChangeAspect="1"/>
            </p:cNvPicPr>
            <p:nvPr/>
          </p:nvPicPr>
          <p:blipFill>
            <a:blip r:embed="rId2"/>
            <a:srcRect l="1293" r="645" b="8455"/>
            <a:stretch>
              <a:fillRect/>
            </a:stretch>
          </p:blipFill>
          <p:spPr>
            <a:xfrm>
              <a:off x="10071106" y="4258942"/>
              <a:ext cx="4241789" cy="1202645"/>
            </a:xfrm>
            <a:prstGeom prst="rect">
              <a:avLst/>
            </a:prstGeom>
          </p:spPr>
        </p:pic>
        <p:pic>
          <p:nvPicPr>
            <p:cNvPr id="5" name="Picture 5"/>
            <p:cNvPicPr>
              <a:picLocks noChangeAspect="1"/>
            </p:cNvPicPr>
            <p:nvPr/>
          </p:nvPicPr>
          <p:blipFill>
            <a:blip r:embed="rId3"/>
            <a:srcRect/>
            <a:stretch>
              <a:fillRect/>
            </a:stretch>
          </p:blipFill>
          <p:spPr>
            <a:xfrm>
              <a:off x="2959412" y="4258942"/>
              <a:ext cx="3241914" cy="1202645"/>
            </a:xfrm>
            <a:prstGeom prst="rect">
              <a:avLst/>
            </a:prstGeom>
          </p:spPr>
        </p:pic>
        <p:sp>
          <p:nvSpPr>
            <p:cNvPr id="6" name="TextBox 6"/>
            <p:cNvSpPr txBox="1"/>
            <p:nvPr/>
          </p:nvSpPr>
          <p:spPr>
            <a:xfrm>
              <a:off x="2019612" y="6097621"/>
              <a:ext cx="6413188" cy="4800411"/>
            </a:xfrm>
            <a:prstGeom prst="rect">
              <a:avLst/>
            </a:prstGeom>
          </p:spPr>
          <p:txBody>
            <a:bodyPr lIns="0" tIns="0" rIns="0" bIns="0" rtlCol="0" anchor="t">
              <a:spAutoFit/>
            </a:bodyPr>
            <a:lstStyle/>
            <a:p>
              <a:pPr marL="396240" lvl="1" indent="-198120" algn="just">
                <a:lnSpc>
                  <a:spcPts val="3599"/>
                </a:lnSpc>
                <a:buFont typeface="Arial"/>
                <a:buChar char="•"/>
              </a:pPr>
              <a:r>
                <a:rPr lang="en-US" sz="2400" spc="24">
                  <a:solidFill>
                    <a:srgbClr val="323232"/>
                  </a:solidFill>
                  <a:latin typeface="Lora"/>
                </a:rPr>
                <a:t>Free meeting scheduling software </a:t>
              </a:r>
            </a:p>
            <a:p>
              <a:pPr marL="396240" lvl="1" indent="-198120" algn="just">
                <a:lnSpc>
                  <a:spcPts val="3599"/>
                </a:lnSpc>
                <a:buFont typeface="Arial"/>
                <a:buChar char="•"/>
              </a:pPr>
              <a:r>
                <a:rPr lang="en-US" sz="2399" spc="23">
                  <a:solidFill>
                    <a:srgbClr val="323232"/>
                  </a:solidFill>
                  <a:latin typeface="Lora"/>
                </a:rPr>
                <a:t>S</a:t>
              </a:r>
              <a:r>
                <a:rPr lang="en-US" sz="2400" spc="24">
                  <a:solidFill>
                    <a:srgbClr val="323232"/>
                  </a:solidFill>
                  <a:latin typeface="Lora"/>
                </a:rPr>
                <a:t>ync to user’s calendar to allow organizer to see participant availability. </a:t>
              </a:r>
            </a:p>
            <a:p>
              <a:pPr marL="396240" lvl="1" indent="-198120" algn="just">
                <a:lnSpc>
                  <a:spcPts val="3600"/>
                </a:lnSpc>
                <a:buFont typeface="Arial"/>
                <a:buChar char="•"/>
              </a:pPr>
              <a:r>
                <a:rPr lang="en-US" sz="2400" spc="24">
                  <a:solidFill>
                    <a:srgbClr val="323232"/>
                  </a:solidFill>
                  <a:latin typeface="Lora"/>
                </a:rPr>
                <a:t>The scheduling is automated and has ability to send group meeting links.</a:t>
              </a:r>
            </a:p>
          </p:txBody>
        </p:sp>
        <p:sp>
          <p:nvSpPr>
            <p:cNvPr id="7" name="TextBox 7"/>
            <p:cNvSpPr txBox="1"/>
            <p:nvPr/>
          </p:nvSpPr>
          <p:spPr>
            <a:xfrm>
              <a:off x="8985406" y="6097621"/>
              <a:ext cx="6413188" cy="7228239"/>
            </a:xfrm>
            <a:prstGeom prst="rect">
              <a:avLst/>
            </a:prstGeom>
          </p:spPr>
          <p:txBody>
            <a:bodyPr lIns="0" tIns="0" rIns="0" bIns="0" rtlCol="0" anchor="t">
              <a:spAutoFit/>
            </a:bodyPr>
            <a:lstStyle/>
            <a:p>
              <a:pPr marL="396240" lvl="1" indent="-198120" algn="just">
                <a:lnSpc>
                  <a:spcPts val="3599"/>
                </a:lnSpc>
                <a:buFont typeface="Arial"/>
                <a:buChar char="•"/>
              </a:pPr>
              <a:r>
                <a:rPr lang="en-US" sz="2400" spc="24">
                  <a:solidFill>
                    <a:srgbClr val="323232"/>
                  </a:solidFill>
                  <a:latin typeface="Lora"/>
                </a:rPr>
                <a:t>Meeting management software </a:t>
              </a:r>
            </a:p>
            <a:p>
              <a:pPr marL="396240" lvl="1" indent="-198120" algn="just">
                <a:lnSpc>
                  <a:spcPts val="3599"/>
                </a:lnSpc>
                <a:buFont typeface="Arial"/>
                <a:buChar char="•"/>
              </a:pPr>
              <a:r>
                <a:rPr lang="en-US" sz="2399" spc="23">
                  <a:solidFill>
                    <a:srgbClr val="323232"/>
                  </a:solidFill>
                  <a:latin typeface="Lora"/>
                </a:rPr>
                <a:t>D</a:t>
              </a:r>
              <a:r>
                <a:rPr lang="en-US" sz="2400" spc="24">
                  <a:solidFill>
                    <a:srgbClr val="323232"/>
                  </a:solidFill>
                  <a:latin typeface="Lora"/>
                </a:rPr>
                <a:t>esigned to organize and manage meeting</a:t>
              </a:r>
            </a:p>
            <a:p>
              <a:pPr marL="396240" lvl="1" indent="-198120" algn="just">
                <a:lnSpc>
                  <a:spcPts val="3599"/>
                </a:lnSpc>
                <a:buFont typeface="Arial"/>
                <a:buChar char="•"/>
              </a:pPr>
              <a:r>
                <a:rPr lang="en-US" sz="2400" spc="24">
                  <a:solidFill>
                    <a:srgbClr val="323232"/>
                  </a:solidFill>
                  <a:latin typeface="Lora"/>
                </a:rPr>
                <a:t>load with an interactive interface. </a:t>
              </a:r>
            </a:p>
            <a:p>
              <a:pPr marL="396240" lvl="1" indent="-198120" algn="just">
                <a:lnSpc>
                  <a:spcPts val="3599"/>
                </a:lnSpc>
                <a:buFont typeface="Arial"/>
                <a:buChar char="•"/>
              </a:pPr>
              <a:r>
                <a:rPr lang="en-US" sz="2400" spc="24">
                  <a:solidFill>
                    <a:srgbClr val="323232"/>
                  </a:solidFill>
                  <a:latin typeface="Lora"/>
                </a:rPr>
                <a:t>Allow team to create and edit agenda for meeting attendee</a:t>
              </a:r>
            </a:p>
            <a:p>
              <a:pPr marL="396240" lvl="1" indent="-198120" algn="just">
                <a:lnSpc>
                  <a:spcPts val="3599"/>
                </a:lnSpc>
                <a:buFont typeface="Arial"/>
                <a:buChar char="•"/>
              </a:pPr>
              <a:r>
                <a:rPr lang="en-US" sz="2399" spc="23">
                  <a:solidFill>
                    <a:srgbClr val="323232"/>
                  </a:solidFill>
                  <a:latin typeface="Lora"/>
                </a:rPr>
                <a:t>S</a:t>
              </a:r>
              <a:r>
                <a:rPr lang="en-US" sz="2400" spc="24">
                  <a:solidFill>
                    <a:srgbClr val="323232"/>
                  </a:solidFill>
                  <a:latin typeface="Lora"/>
                </a:rPr>
                <a:t>end meeting reminders </a:t>
              </a:r>
            </a:p>
            <a:p>
              <a:pPr marL="396240" lvl="1" indent="-198120" algn="just">
                <a:lnSpc>
                  <a:spcPts val="3600"/>
                </a:lnSpc>
                <a:buFont typeface="Arial"/>
                <a:buChar char="•"/>
              </a:pPr>
              <a:r>
                <a:rPr lang="en-US" sz="2399" spc="23">
                  <a:solidFill>
                    <a:srgbClr val="323232"/>
                  </a:solidFill>
                  <a:latin typeface="Lora"/>
                </a:rPr>
                <a:t>A</a:t>
              </a:r>
              <a:r>
                <a:rPr lang="en-US" sz="2400" spc="24">
                  <a:solidFill>
                    <a:srgbClr val="323232"/>
                  </a:solidFill>
                  <a:latin typeface="Lora"/>
                </a:rPr>
                <a:t>ble to create and modify action points to send meeting attendee for feedback.</a:t>
              </a:r>
            </a:p>
          </p:txBody>
        </p:sp>
        <p:grpSp>
          <p:nvGrpSpPr>
            <p:cNvPr id="8" name="Group 8"/>
            <p:cNvGrpSpPr/>
            <p:nvPr/>
          </p:nvGrpSpPr>
          <p:grpSpPr>
            <a:xfrm>
              <a:off x="0" y="0"/>
              <a:ext cx="24384000" cy="3055724"/>
              <a:chOff x="0" y="0"/>
              <a:chExt cx="3077287" cy="385636"/>
            </a:xfrm>
          </p:grpSpPr>
          <p:sp>
            <p:nvSpPr>
              <p:cNvPr id="9" name="Freeform 9"/>
              <p:cNvSpPr/>
              <p:nvPr/>
            </p:nvSpPr>
            <p:spPr>
              <a:xfrm>
                <a:off x="0" y="0"/>
                <a:ext cx="3077287" cy="385636"/>
              </a:xfrm>
              <a:custGeom>
                <a:avLst/>
                <a:gdLst/>
                <a:ahLst/>
                <a:cxnLst/>
                <a:rect l="l" t="t" r="r" b="b"/>
                <a:pathLst>
                  <a:path w="3077287" h="385636">
                    <a:moveTo>
                      <a:pt x="0" y="0"/>
                    </a:moveTo>
                    <a:lnTo>
                      <a:pt x="3077287" y="0"/>
                    </a:lnTo>
                    <a:lnTo>
                      <a:pt x="3077287" y="385636"/>
                    </a:lnTo>
                    <a:lnTo>
                      <a:pt x="0" y="385636"/>
                    </a:lnTo>
                    <a:close/>
                  </a:path>
                </a:pathLst>
              </a:custGeom>
              <a:solidFill>
                <a:srgbClr val="975030"/>
              </a:solidFill>
            </p:spPr>
          </p:sp>
        </p:grpSp>
        <p:sp>
          <p:nvSpPr>
            <p:cNvPr id="10" name="TextBox 10"/>
            <p:cNvSpPr txBox="1"/>
            <p:nvPr/>
          </p:nvSpPr>
          <p:spPr>
            <a:xfrm>
              <a:off x="4376792" y="275590"/>
              <a:ext cx="15360609" cy="2236470"/>
            </a:xfrm>
            <a:prstGeom prst="rect">
              <a:avLst/>
            </a:prstGeom>
          </p:spPr>
          <p:txBody>
            <a:bodyPr lIns="0" tIns="0" rIns="0" bIns="0" rtlCol="0" anchor="t">
              <a:spAutoFit/>
            </a:bodyPr>
            <a:lstStyle/>
            <a:p>
              <a:pPr algn="ctr">
                <a:lnSpc>
                  <a:spcPts val="14400"/>
                </a:lnSpc>
              </a:pPr>
              <a:r>
                <a:rPr lang="en-US" sz="9600" spc="96">
                  <a:solidFill>
                    <a:srgbClr val="D6BAAE"/>
                  </a:solidFill>
                  <a:latin typeface="AC Fifindrel"/>
                </a:rPr>
                <a:t>Existing  System - Meeting system</a:t>
              </a:r>
            </a:p>
          </p:txBody>
        </p:sp>
        <p:pic>
          <p:nvPicPr>
            <p:cNvPr id="11" name="Picture 11"/>
            <p:cNvPicPr>
              <a:picLocks noChangeAspect="1"/>
            </p:cNvPicPr>
            <p:nvPr/>
          </p:nvPicPr>
          <p:blipFill>
            <a:blip r:embed="rId4"/>
            <a:srcRect r="33727"/>
            <a:stretch>
              <a:fillRect/>
            </a:stretch>
          </p:blipFill>
          <p:spPr>
            <a:xfrm>
              <a:off x="17198625" y="4258942"/>
              <a:ext cx="4241789" cy="1202645"/>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1284</Words>
  <Application>Microsoft Office PowerPoint</Application>
  <PresentationFormat>Custom</PresentationFormat>
  <Paragraphs>211</Paragraphs>
  <Slides>48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Lora</vt:lpstr>
      <vt:lpstr>Arimo</vt:lpstr>
      <vt:lpstr>AC Fifindrel</vt:lpstr>
      <vt:lpstr>Lora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FYP I Presentation Slide</dc:title>
  <cp:lastModifiedBy>Fatin Nahar</cp:lastModifiedBy>
  <cp:revision>5</cp:revision>
  <dcterms:created xsi:type="dcterms:W3CDTF">2006-08-16T00:00:00Z</dcterms:created>
  <dcterms:modified xsi:type="dcterms:W3CDTF">2020-06-22T22:10:31Z</dcterms:modified>
  <dc:identifier>DAD_HuJX1hg</dc:identifier>
</cp:coreProperties>
</file>